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95" r:id="rId1"/>
  </p:sldMasterIdLst>
  <p:notesMasterIdLst>
    <p:notesMasterId r:id="rId33"/>
  </p:notesMasterIdLst>
  <p:handoutMasterIdLst>
    <p:handoutMasterId r:id="rId34"/>
  </p:handoutMasterIdLst>
  <p:sldIdLst>
    <p:sldId id="256" r:id="rId2"/>
    <p:sldId id="298" r:id="rId3"/>
    <p:sldId id="378" r:id="rId4"/>
    <p:sldId id="395" r:id="rId5"/>
    <p:sldId id="396" r:id="rId6"/>
    <p:sldId id="397" r:id="rId7"/>
    <p:sldId id="398" r:id="rId8"/>
    <p:sldId id="399" r:id="rId9"/>
    <p:sldId id="400" r:id="rId10"/>
    <p:sldId id="386" r:id="rId11"/>
    <p:sldId id="401" r:id="rId12"/>
    <p:sldId id="402" r:id="rId13"/>
    <p:sldId id="403" r:id="rId14"/>
    <p:sldId id="404" r:id="rId15"/>
    <p:sldId id="405" r:id="rId16"/>
    <p:sldId id="388" r:id="rId17"/>
    <p:sldId id="379" r:id="rId18"/>
    <p:sldId id="297" r:id="rId19"/>
    <p:sldId id="380" r:id="rId20"/>
    <p:sldId id="381" r:id="rId21"/>
    <p:sldId id="389" r:id="rId22"/>
    <p:sldId id="390" r:id="rId23"/>
    <p:sldId id="391" r:id="rId24"/>
    <p:sldId id="392" r:id="rId25"/>
    <p:sldId id="393" r:id="rId26"/>
    <p:sldId id="394" r:id="rId27"/>
    <p:sldId id="382" r:id="rId28"/>
    <p:sldId id="406" r:id="rId29"/>
    <p:sldId id="407" r:id="rId30"/>
    <p:sldId id="408" r:id="rId31"/>
    <p:sldId id="302" r:id="rId32"/>
  </p:sldIdLst>
  <p:sldSz cx="9144000" cy="6858000" type="screen4x3"/>
  <p:notesSz cx="6797675" cy="9926638"/>
  <p:defaultTextStyle>
    <a:defPPr>
      <a:defRPr lang="fr-FR"/>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381">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il Narassiguin" initials="AN [4]"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scaleToFitPaper="1"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9D3F2"/>
    <a:srgbClr val="F9DDF8"/>
    <a:srgbClr val="F7CFF4"/>
    <a:srgbClr val="F9FFDD"/>
    <a:srgbClr val="F1FFAB"/>
    <a:srgbClr val="FFFF8F"/>
    <a:srgbClr val="F1FDF5"/>
    <a:srgbClr val="DDF9DF"/>
    <a:srgbClr val="87FD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81" autoAdjust="0"/>
    <p:restoredTop sz="98563" autoAdjust="0"/>
  </p:normalViewPr>
  <p:slideViewPr>
    <p:cSldViewPr snapToGrid="0">
      <p:cViewPr>
        <p:scale>
          <a:sx n="81" d="100"/>
          <a:sy n="81" d="100"/>
        </p:scale>
        <p:origin x="1776" y="368"/>
      </p:cViewPr>
      <p:guideLst>
        <p:guide orient="horz" pos="2160"/>
        <p:guide pos="2381"/>
      </p:guideLst>
    </p:cSldViewPr>
  </p:slideViewPr>
  <p:outlineViewPr>
    <p:cViewPr>
      <p:scale>
        <a:sx n="33" d="100"/>
        <a:sy n="33" d="100"/>
      </p:scale>
      <p:origin x="0" y="4704"/>
    </p:cViewPr>
  </p:outlineViewPr>
  <p:notesTextViewPr>
    <p:cViewPr>
      <p:scale>
        <a:sx n="3" d="2"/>
        <a:sy n="3" d="2"/>
      </p:scale>
      <p:origin x="0" y="0"/>
    </p:cViewPr>
  </p:notesTextViewPr>
  <p:sorterViewPr>
    <p:cViewPr>
      <p:scale>
        <a:sx n="33" d="100"/>
        <a:sy n="33" d="100"/>
      </p:scale>
      <p:origin x="0" y="0"/>
    </p:cViewPr>
  </p:sorterViewPr>
  <p:notesViewPr>
    <p:cSldViewPr snapToGrid="0">
      <p:cViewPr varScale="1">
        <p:scale>
          <a:sx n="59" d="100"/>
          <a:sy n="59" d="100"/>
        </p:scale>
        <p:origin x="-2515" y="-72"/>
      </p:cViewPr>
      <p:guideLst>
        <p:guide orient="horz" pos="3126"/>
        <p:guide pos="2141"/>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5586" name="Rectangle 2"/>
          <p:cNvSpPr>
            <a:spLocks noGrp="1" noChangeArrowheads="1"/>
          </p:cNvSpPr>
          <p:nvPr>
            <p:ph type="hdr" sz="quarter"/>
          </p:nvPr>
        </p:nvSpPr>
        <p:spPr bwMode="auto">
          <a:xfrm>
            <a:off x="0" y="0"/>
            <a:ext cx="2944813"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806" tIns="45903" rIns="91806" bIns="45903" numCol="1" anchor="t" anchorCtr="0" compatLnSpc="1">
            <a:prstTxWarp prst="textNoShape">
              <a:avLst/>
            </a:prstTxWarp>
          </a:bodyPr>
          <a:lstStyle>
            <a:lvl1pPr defTabSz="917575" eaLnBrk="0" hangingPunct="0">
              <a:defRPr sz="1200"/>
            </a:lvl1pPr>
          </a:lstStyle>
          <a:p>
            <a:endParaRPr lang="en-US"/>
          </a:p>
        </p:txBody>
      </p:sp>
      <p:sp>
        <p:nvSpPr>
          <p:cNvPr id="195587" name="Rectangle 3"/>
          <p:cNvSpPr>
            <a:spLocks noGrp="1" noChangeArrowheads="1"/>
          </p:cNvSpPr>
          <p:nvPr>
            <p:ph type="dt" sz="quarter" idx="1"/>
          </p:nvPr>
        </p:nvSpPr>
        <p:spPr bwMode="auto">
          <a:xfrm>
            <a:off x="3851275" y="0"/>
            <a:ext cx="2944813"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806" tIns="45903" rIns="91806" bIns="45903" numCol="1" anchor="t" anchorCtr="0" compatLnSpc="1">
            <a:prstTxWarp prst="textNoShape">
              <a:avLst/>
            </a:prstTxWarp>
          </a:bodyPr>
          <a:lstStyle>
            <a:lvl1pPr algn="r" defTabSz="917575" eaLnBrk="0" hangingPunct="0">
              <a:defRPr sz="1200"/>
            </a:lvl1pPr>
          </a:lstStyle>
          <a:p>
            <a:fld id="{10D3AB84-27DA-D844-A206-84FCFC032775}" type="datetimeFigureOut">
              <a:rPr lang="en-US"/>
              <a:pPr/>
              <a:t>1/27/22</a:t>
            </a:fld>
            <a:endParaRPr lang="en-US"/>
          </a:p>
        </p:txBody>
      </p:sp>
      <p:sp>
        <p:nvSpPr>
          <p:cNvPr id="195588" name="Rectangle 4"/>
          <p:cNvSpPr>
            <a:spLocks noGrp="1" noChangeArrowheads="1"/>
          </p:cNvSpPr>
          <p:nvPr>
            <p:ph type="ftr" sz="quarter" idx="2"/>
          </p:nvPr>
        </p:nvSpPr>
        <p:spPr bwMode="auto">
          <a:xfrm>
            <a:off x="0" y="9428163"/>
            <a:ext cx="2944813" cy="496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806" tIns="45903" rIns="91806" bIns="45903" numCol="1" anchor="b" anchorCtr="0" compatLnSpc="1">
            <a:prstTxWarp prst="textNoShape">
              <a:avLst/>
            </a:prstTxWarp>
          </a:bodyPr>
          <a:lstStyle>
            <a:lvl1pPr defTabSz="917575" eaLnBrk="0" hangingPunct="0">
              <a:defRPr sz="1200"/>
            </a:lvl1pPr>
          </a:lstStyle>
          <a:p>
            <a:endParaRPr lang="en-US"/>
          </a:p>
        </p:txBody>
      </p:sp>
      <p:sp>
        <p:nvSpPr>
          <p:cNvPr id="195589" name="Rectangle 5"/>
          <p:cNvSpPr>
            <a:spLocks noGrp="1" noChangeArrowheads="1"/>
          </p:cNvSpPr>
          <p:nvPr>
            <p:ph type="sldNum" sz="quarter" idx="3"/>
          </p:nvPr>
        </p:nvSpPr>
        <p:spPr bwMode="auto">
          <a:xfrm>
            <a:off x="3851275" y="9428163"/>
            <a:ext cx="2944813" cy="496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806" tIns="45903" rIns="91806" bIns="45903" numCol="1" anchor="b" anchorCtr="0" compatLnSpc="1">
            <a:prstTxWarp prst="textNoShape">
              <a:avLst/>
            </a:prstTxWarp>
          </a:bodyPr>
          <a:lstStyle>
            <a:lvl1pPr algn="r" defTabSz="917575" eaLnBrk="0" hangingPunct="0">
              <a:defRPr sz="1200"/>
            </a:lvl1pPr>
          </a:lstStyle>
          <a:p>
            <a:fld id="{81BB47F6-D4B8-EE43-89B0-7730F1B2D9E0}" type="slidenum">
              <a:rPr lang="en-US"/>
              <a:pPr/>
              <a:t>‹N°›</a:t>
            </a:fld>
            <a:endParaRPr lang="en-US"/>
          </a:p>
        </p:txBody>
      </p:sp>
    </p:spTree>
    <p:extLst>
      <p:ext uri="{BB962C8B-B14F-4D97-AF65-F5344CB8AC3E}">
        <p14:creationId xmlns:p14="http://schemas.microsoft.com/office/powerpoint/2010/main" val="1016589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bwMode="auto">
          <a:xfrm>
            <a:off x="0" y="0"/>
            <a:ext cx="2944813"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806" tIns="45903" rIns="91806" bIns="45903" numCol="1" anchor="t" anchorCtr="0" compatLnSpc="1">
            <a:prstTxWarp prst="textNoShape">
              <a:avLst/>
            </a:prstTxWarp>
          </a:bodyPr>
          <a:lstStyle>
            <a:lvl1pPr defTabSz="917575">
              <a:defRPr sz="1200">
                <a:latin typeface="Calibri" charset="0"/>
              </a:defRPr>
            </a:lvl1pPr>
          </a:lstStyle>
          <a:p>
            <a:endParaRPr lang="en-US"/>
          </a:p>
        </p:txBody>
      </p:sp>
      <p:sp>
        <p:nvSpPr>
          <p:cNvPr id="3" name="Espace réservé de la date 2"/>
          <p:cNvSpPr>
            <a:spLocks noGrp="1"/>
          </p:cNvSpPr>
          <p:nvPr>
            <p:ph type="dt" idx="1"/>
          </p:nvPr>
        </p:nvSpPr>
        <p:spPr bwMode="auto">
          <a:xfrm>
            <a:off x="3851275" y="0"/>
            <a:ext cx="2944813"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806" tIns="45903" rIns="91806" bIns="45903" numCol="1" anchor="t" anchorCtr="0" compatLnSpc="1">
            <a:prstTxWarp prst="textNoShape">
              <a:avLst/>
            </a:prstTxWarp>
          </a:bodyPr>
          <a:lstStyle>
            <a:lvl1pPr algn="r" defTabSz="917575">
              <a:defRPr sz="1200">
                <a:latin typeface="Calibri" charset="0"/>
              </a:defRPr>
            </a:lvl1pPr>
          </a:lstStyle>
          <a:p>
            <a:fld id="{7E8B41C0-9E19-9346-A8C9-302AD041D31B}" type="datetimeFigureOut">
              <a:rPr lang="fr-FR"/>
              <a:pPr/>
              <a:t>27/01/2022</a:t>
            </a:fld>
            <a:endParaRPr lang="fr-FR"/>
          </a:p>
        </p:txBody>
      </p:sp>
      <p:sp>
        <p:nvSpPr>
          <p:cNvPr id="4" name="Espace réservé de l'image des diapositives 3"/>
          <p:cNvSpPr>
            <a:spLocks noGrp="1" noRot="1" noChangeAspect="1"/>
          </p:cNvSpPr>
          <p:nvPr>
            <p:ph type="sldImg" idx="2"/>
          </p:nvPr>
        </p:nvSpPr>
        <p:spPr>
          <a:xfrm>
            <a:off x="915988" y="744538"/>
            <a:ext cx="4964112" cy="3722687"/>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p:cNvSpPr>
            <a:spLocks noGrp="1"/>
          </p:cNvSpPr>
          <p:nvPr>
            <p:ph type="body" sz="quarter" idx="3"/>
          </p:nvPr>
        </p:nvSpPr>
        <p:spPr bwMode="auto">
          <a:xfrm>
            <a:off x="679450" y="4716463"/>
            <a:ext cx="5438775" cy="4467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806" tIns="45903" rIns="91806" bIns="45903"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bwMode="auto">
          <a:xfrm>
            <a:off x="0" y="9428163"/>
            <a:ext cx="2944813" cy="496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806" tIns="45903" rIns="91806" bIns="45903" numCol="1" anchor="b" anchorCtr="0" compatLnSpc="1">
            <a:prstTxWarp prst="textNoShape">
              <a:avLst/>
            </a:prstTxWarp>
          </a:bodyPr>
          <a:lstStyle>
            <a:lvl1pPr defTabSz="917575">
              <a:defRPr sz="1200">
                <a:latin typeface="Calibri" charset="0"/>
              </a:defRPr>
            </a:lvl1pPr>
          </a:lstStyle>
          <a:p>
            <a:endParaRPr lang="en-US"/>
          </a:p>
        </p:txBody>
      </p:sp>
      <p:sp>
        <p:nvSpPr>
          <p:cNvPr id="7" name="Espace réservé du numéro de diapositive 6"/>
          <p:cNvSpPr>
            <a:spLocks noGrp="1"/>
          </p:cNvSpPr>
          <p:nvPr>
            <p:ph type="sldNum" sz="quarter" idx="5"/>
          </p:nvPr>
        </p:nvSpPr>
        <p:spPr bwMode="auto">
          <a:xfrm>
            <a:off x="3851275" y="9428163"/>
            <a:ext cx="2944813" cy="496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806" tIns="45903" rIns="91806" bIns="45903" numCol="1" anchor="b" anchorCtr="0" compatLnSpc="1">
            <a:prstTxWarp prst="textNoShape">
              <a:avLst/>
            </a:prstTxWarp>
          </a:bodyPr>
          <a:lstStyle>
            <a:lvl1pPr algn="r" defTabSz="917575">
              <a:defRPr sz="1200">
                <a:latin typeface="Calibri" charset="0"/>
              </a:defRPr>
            </a:lvl1pPr>
          </a:lstStyle>
          <a:p>
            <a:fld id="{1EF5C487-2576-AE4C-9752-4BFD26C30C7A}" type="slidenum">
              <a:rPr lang="fr-FR"/>
              <a:pPr/>
              <a:t>‹N°›</a:t>
            </a:fld>
            <a:endParaRPr lang="fr-FR"/>
          </a:p>
        </p:txBody>
      </p:sp>
    </p:spTree>
    <p:extLst>
      <p:ext uri="{BB962C8B-B14F-4D97-AF65-F5344CB8AC3E}">
        <p14:creationId xmlns:p14="http://schemas.microsoft.com/office/powerpoint/2010/main" val="6620493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83" rtl="0" eaLnBrk="0" fontAlgn="base" latinLnBrk="0" hangingPunct="0">
              <a:lnSpc>
                <a:spcPct val="100000"/>
              </a:lnSpc>
              <a:spcBef>
                <a:spcPct val="30000"/>
              </a:spcBef>
              <a:spcAft>
                <a:spcPct val="0"/>
              </a:spcAft>
              <a:buClrTx/>
              <a:buSzTx/>
              <a:buFontTx/>
              <a:buNone/>
              <a:tabLst/>
              <a:defRPr/>
            </a:pPr>
            <a:r>
              <a:rPr lang="fr-FR" dirty="0"/>
              <a:t>Généralement, une </a:t>
            </a:r>
            <a:r>
              <a:rPr lang="fr-FR" dirty="0">
                <a:solidFill>
                  <a:srgbClr val="CC0066"/>
                </a:solidFill>
              </a:rPr>
              <a:t>méthode d’apprentissage Supervisé </a:t>
            </a:r>
            <a:r>
              <a:rPr lang="fr-FR" dirty="0"/>
              <a:t>est utilisé pour construire un </a:t>
            </a:r>
            <a:r>
              <a:rPr lang="fr-FR" dirty="0" err="1">
                <a:solidFill>
                  <a:srgbClr val="CC0066"/>
                </a:solidFill>
              </a:rPr>
              <a:t>classiffieur</a:t>
            </a:r>
            <a:r>
              <a:rPr lang="fr-FR" dirty="0"/>
              <a:t>, à partir d’une </a:t>
            </a:r>
            <a:r>
              <a:rPr lang="fr-FR" dirty="0">
                <a:solidFill>
                  <a:srgbClr val="CC0066"/>
                </a:solidFill>
              </a:rPr>
              <a:t>base d’exemples labélisés</a:t>
            </a:r>
            <a:r>
              <a:rPr lang="fr-FR" dirty="0"/>
              <a:t>, pour </a:t>
            </a:r>
            <a:r>
              <a:rPr lang="fr-FR" dirty="0">
                <a:solidFill>
                  <a:srgbClr val="CC0066"/>
                </a:solidFill>
              </a:rPr>
              <a:t>prédire le label d’un nouvel individus.</a:t>
            </a:r>
          </a:p>
          <a:p>
            <a:endParaRPr lang="fr-FR" dirty="0"/>
          </a:p>
          <a:p>
            <a:r>
              <a:rPr lang="fr-FR" dirty="0"/>
              <a:t>Mais à cause du</a:t>
            </a:r>
            <a:r>
              <a:rPr lang="fr-FR" baseline="0" dirty="0"/>
              <a:t> cout élevé de la tâche de labélisation, on se trouve généralement avec très peu de photos labélisées.</a:t>
            </a:r>
          </a:p>
          <a:p>
            <a:endParaRPr lang="fr-FR" baseline="0" dirty="0"/>
          </a:p>
          <a:p>
            <a:r>
              <a:rPr lang="fr-FR" baseline="0" dirty="0"/>
              <a:t>Si on construit un </a:t>
            </a:r>
            <a:r>
              <a:rPr lang="fr-FR" baseline="0" dirty="0" err="1"/>
              <a:t>classiffieur</a:t>
            </a:r>
            <a:r>
              <a:rPr lang="fr-FR" baseline="0" dirty="0"/>
              <a:t> sur le peu de données labélisées, il fera du sur apprentissage car une condition nécessaire pour le succès des méthodes supervisé est la </a:t>
            </a:r>
          </a:p>
          <a:p>
            <a:r>
              <a:rPr lang="fr-FR" baseline="0" dirty="0"/>
              <a:t>présence d’un nombre suffisant d’exemples labélisées.</a:t>
            </a:r>
          </a:p>
          <a:p>
            <a:endParaRPr lang="fr-FR" baseline="0" dirty="0"/>
          </a:p>
          <a:p>
            <a:r>
              <a:rPr lang="fr-FR" baseline="0" dirty="0"/>
              <a:t>Par ailleurs, comme les photos non labélisées existent en grandes masses, l’idée de l’apprentissage semi supervisé est de combiner les photos labélisées avec celles non labélisées afin de construire un </a:t>
            </a:r>
            <a:r>
              <a:rPr lang="fr-FR" baseline="0" dirty="0" err="1"/>
              <a:t>classifieur</a:t>
            </a:r>
            <a:r>
              <a:rPr lang="fr-FR" baseline="0" dirty="0"/>
              <a:t> qui sera plus précis que celui construit sur les données labélisées uniquement.</a:t>
            </a:r>
          </a:p>
          <a:p>
            <a:endParaRPr lang="fr-FR" dirty="0"/>
          </a:p>
          <a:p>
            <a:pPr marL="0" marR="0" indent="0" algn="l" defTabSz="456583" rtl="0" eaLnBrk="0" fontAlgn="base" latinLnBrk="0" hangingPunct="0">
              <a:lnSpc>
                <a:spcPct val="100000"/>
              </a:lnSpc>
              <a:spcBef>
                <a:spcPct val="30000"/>
              </a:spcBef>
              <a:spcAft>
                <a:spcPct val="0"/>
              </a:spcAft>
              <a:buClrTx/>
              <a:buSzTx/>
              <a:buFontTx/>
              <a:buNone/>
              <a:tabLst/>
              <a:defRPr/>
            </a:pPr>
            <a:r>
              <a:rPr lang="fr-FR" baseline="0" dirty="0"/>
              <a:t>Ainsi, en premier lieu un premier modèle sera construit à partir des données labélisées et sera raffiné par la suite grâce aux photos non labélisées.</a:t>
            </a:r>
          </a:p>
          <a:p>
            <a:endParaRPr lang="fr-FR" dirty="0"/>
          </a:p>
        </p:txBody>
      </p:sp>
      <p:sp>
        <p:nvSpPr>
          <p:cNvPr id="4" name="Slide Number Placeholder 3"/>
          <p:cNvSpPr>
            <a:spLocks noGrp="1"/>
          </p:cNvSpPr>
          <p:nvPr>
            <p:ph type="sldNum" sz="quarter" idx="10"/>
          </p:nvPr>
        </p:nvSpPr>
        <p:spPr/>
        <p:txBody>
          <a:bodyPr/>
          <a:lstStyle/>
          <a:p>
            <a:pPr>
              <a:defRPr/>
            </a:pPr>
            <a:fld id="{56B931D8-FE96-4A36-AAE3-706B77D12712}" type="slidenum">
              <a:rPr lang="en-US" smtClean="0"/>
              <a:pPr>
                <a:defRPr/>
              </a:pPr>
              <a:t>2</a:t>
            </a:fld>
            <a:endParaRPr lang="en-US"/>
          </a:p>
        </p:txBody>
      </p:sp>
    </p:spTree>
    <p:extLst>
      <p:ext uri="{BB962C8B-B14F-4D97-AF65-F5344CB8AC3E}">
        <p14:creationId xmlns:p14="http://schemas.microsoft.com/office/powerpoint/2010/main" val="1172222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 altLang="zh-TW" sz="1200" dirty="0">
                <a:latin typeface="Century Gothic"/>
                <a:ea typeface="微軟正黑體" charset="0"/>
                <a:cs typeface="Century Gothic"/>
              </a:rPr>
              <a:t>Dans le passé, les entreprises font appel à des statisticiens et des analystes pour analyser leurs données manuellement, ce qui </a:t>
            </a:r>
            <a:r>
              <a:rPr lang="fr-FR" altLang="zh-TW" sz="1200" dirty="0">
                <a:latin typeface="Century Gothic"/>
                <a:ea typeface="微軟正黑體" charset="0"/>
                <a:cs typeface="Century Gothic"/>
              </a:rPr>
              <a:t>est </a:t>
            </a:r>
            <a:r>
              <a:rPr lang="fr" altLang="zh-TW" sz="1200" dirty="0">
                <a:latin typeface="Century Gothic"/>
                <a:ea typeface="微軟正黑體" charset="0"/>
                <a:cs typeface="Century Gothic"/>
              </a:rPr>
              <a:t>actuellement impossible.</a:t>
            </a:r>
          </a:p>
          <a:p>
            <a:endParaRPr lang="en-US" dirty="0"/>
          </a:p>
        </p:txBody>
      </p:sp>
      <p:sp>
        <p:nvSpPr>
          <p:cNvPr id="4" name="Slide Number Placeholder 3"/>
          <p:cNvSpPr>
            <a:spLocks noGrp="1"/>
          </p:cNvSpPr>
          <p:nvPr>
            <p:ph type="sldNum" sz="quarter" idx="10"/>
          </p:nvPr>
        </p:nvSpPr>
        <p:spPr/>
        <p:txBody>
          <a:bodyPr/>
          <a:lstStyle/>
          <a:p>
            <a:fld id="{1EF5C487-2576-AE4C-9752-4BFD26C30C7A}" type="slidenum">
              <a:rPr lang="fr-FR" smtClean="0"/>
              <a:pPr/>
              <a:t>11</a:t>
            </a:fld>
            <a:endParaRPr lang="fr-FR"/>
          </a:p>
        </p:txBody>
      </p:sp>
    </p:spTree>
    <p:extLst>
      <p:ext uri="{BB962C8B-B14F-4D97-AF65-F5344CB8AC3E}">
        <p14:creationId xmlns:p14="http://schemas.microsoft.com/office/powerpoint/2010/main" val="2494720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 altLang="zh-TW" sz="1200" dirty="0">
                <a:latin typeface="Century Gothic"/>
                <a:ea typeface="微軟正黑體" charset="0"/>
                <a:cs typeface="Century Gothic"/>
              </a:rPr>
              <a:t>Dans le passé, les entreprises font appel à des statisticiens et des analystes pour analyser leurs données manuellement, ce qui </a:t>
            </a:r>
            <a:r>
              <a:rPr lang="fr-FR" altLang="zh-TW" sz="1200" dirty="0">
                <a:latin typeface="Century Gothic"/>
                <a:ea typeface="微軟正黑體" charset="0"/>
                <a:cs typeface="Century Gothic"/>
              </a:rPr>
              <a:t>est </a:t>
            </a:r>
            <a:r>
              <a:rPr lang="fr" altLang="zh-TW" sz="1200" dirty="0">
                <a:latin typeface="Century Gothic"/>
                <a:ea typeface="微軟正黑體" charset="0"/>
                <a:cs typeface="Century Gothic"/>
              </a:rPr>
              <a:t>actuellement impossible.</a:t>
            </a:r>
          </a:p>
          <a:p>
            <a:endParaRPr lang="en-US" dirty="0"/>
          </a:p>
        </p:txBody>
      </p:sp>
      <p:sp>
        <p:nvSpPr>
          <p:cNvPr id="4" name="Slide Number Placeholder 3"/>
          <p:cNvSpPr>
            <a:spLocks noGrp="1"/>
          </p:cNvSpPr>
          <p:nvPr>
            <p:ph type="sldNum" sz="quarter" idx="10"/>
          </p:nvPr>
        </p:nvSpPr>
        <p:spPr/>
        <p:txBody>
          <a:bodyPr/>
          <a:lstStyle/>
          <a:p>
            <a:fld id="{1EF5C487-2576-AE4C-9752-4BFD26C30C7A}" type="slidenum">
              <a:rPr lang="fr-FR" smtClean="0"/>
              <a:pPr/>
              <a:t>12</a:t>
            </a:fld>
            <a:endParaRPr lang="fr-FR"/>
          </a:p>
        </p:txBody>
      </p:sp>
    </p:spTree>
    <p:extLst>
      <p:ext uri="{BB962C8B-B14F-4D97-AF65-F5344CB8AC3E}">
        <p14:creationId xmlns:p14="http://schemas.microsoft.com/office/powerpoint/2010/main" val="1298441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 altLang="zh-TW" sz="1200" dirty="0">
                <a:latin typeface="Century Gothic"/>
                <a:ea typeface="微軟正黑體" charset="0"/>
                <a:cs typeface="Century Gothic"/>
              </a:rPr>
              <a:t>Dans le passé, les entreprises font appel à des statisticiens et des analystes pour analyser leurs données manuellement, ce qui </a:t>
            </a:r>
            <a:r>
              <a:rPr lang="fr-FR" altLang="zh-TW" sz="1200" dirty="0">
                <a:latin typeface="Century Gothic"/>
                <a:ea typeface="微軟正黑體" charset="0"/>
                <a:cs typeface="Century Gothic"/>
              </a:rPr>
              <a:t>est </a:t>
            </a:r>
            <a:r>
              <a:rPr lang="fr" altLang="zh-TW" sz="1200" dirty="0">
                <a:latin typeface="Century Gothic"/>
                <a:ea typeface="微軟正黑體" charset="0"/>
                <a:cs typeface="Century Gothic"/>
              </a:rPr>
              <a:t>actuellement impossible.</a:t>
            </a:r>
          </a:p>
          <a:p>
            <a:endParaRPr lang="en-US" dirty="0"/>
          </a:p>
        </p:txBody>
      </p:sp>
      <p:sp>
        <p:nvSpPr>
          <p:cNvPr id="4" name="Slide Number Placeholder 3"/>
          <p:cNvSpPr>
            <a:spLocks noGrp="1"/>
          </p:cNvSpPr>
          <p:nvPr>
            <p:ph type="sldNum" sz="quarter" idx="10"/>
          </p:nvPr>
        </p:nvSpPr>
        <p:spPr/>
        <p:txBody>
          <a:bodyPr/>
          <a:lstStyle/>
          <a:p>
            <a:fld id="{1EF5C487-2576-AE4C-9752-4BFD26C30C7A}" type="slidenum">
              <a:rPr lang="fr-FR" smtClean="0"/>
              <a:pPr/>
              <a:t>13</a:t>
            </a:fld>
            <a:endParaRPr lang="fr-FR"/>
          </a:p>
        </p:txBody>
      </p:sp>
    </p:spTree>
    <p:extLst>
      <p:ext uri="{BB962C8B-B14F-4D97-AF65-F5344CB8AC3E}">
        <p14:creationId xmlns:p14="http://schemas.microsoft.com/office/powerpoint/2010/main" val="2465319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 altLang="zh-TW" sz="1200" dirty="0">
                <a:latin typeface="Century Gothic"/>
                <a:ea typeface="微軟正黑體" charset="0"/>
                <a:cs typeface="Century Gothic"/>
              </a:rPr>
              <a:t>Dans le passé, les entreprises font appel à des statisticiens et des analystes pour analyser leurs données manuellement, ce qui </a:t>
            </a:r>
            <a:r>
              <a:rPr lang="fr-FR" altLang="zh-TW" sz="1200" dirty="0">
                <a:latin typeface="Century Gothic"/>
                <a:ea typeface="微軟正黑體" charset="0"/>
                <a:cs typeface="Century Gothic"/>
              </a:rPr>
              <a:t>est </a:t>
            </a:r>
            <a:r>
              <a:rPr lang="fr" altLang="zh-TW" sz="1200" dirty="0">
                <a:latin typeface="Century Gothic"/>
                <a:ea typeface="微軟正黑體" charset="0"/>
                <a:cs typeface="Century Gothic"/>
              </a:rPr>
              <a:t>actuellement impossible.</a:t>
            </a:r>
          </a:p>
          <a:p>
            <a:endParaRPr lang="en-US" dirty="0"/>
          </a:p>
        </p:txBody>
      </p:sp>
      <p:sp>
        <p:nvSpPr>
          <p:cNvPr id="4" name="Slide Number Placeholder 3"/>
          <p:cNvSpPr>
            <a:spLocks noGrp="1"/>
          </p:cNvSpPr>
          <p:nvPr>
            <p:ph type="sldNum" sz="quarter" idx="10"/>
          </p:nvPr>
        </p:nvSpPr>
        <p:spPr/>
        <p:txBody>
          <a:bodyPr/>
          <a:lstStyle/>
          <a:p>
            <a:fld id="{1EF5C487-2576-AE4C-9752-4BFD26C30C7A}" type="slidenum">
              <a:rPr lang="fr-FR" smtClean="0"/>
              <a:pPr/>
              <a:t>14</a:t>
            </a:fld>
            <a:endParaRPr lang="fr-FR"/>
          </a:p>
        </p:txBody>
      </p:sp>
    </p:spTree>
    <p:extLst>
      <p:ext uri="{BB962C8B-B14F-4D97-AF65-F5344CB8AC3E}">
        <p14:creationId xmlns:p14="http://schemas.microsoft.com/office/powerpoint/2010/main" val="1449331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 altLang="zh-TW" sz="1200" dirty="0">
                <a:latin typeface="Century Gothic"/>
                <a:ea typeface="微軟正黑體" charset="0"/>
                <a:cs typeface="Century Gothic"/>
              </a:rPr>
              <a:t>Dans le passé, les entreprises font appel à des statisticiens et des analystes pour analyser leurs données manuellement, ce qui </a:t>
            </a:r>
            <a:r>
              <a:rPr lang="fr-FR" altLang="zh-TW" sz="1200" dirty="0">
                <a:latin typeface="Century Gothic"/>
                <a:ea typeface="微軟正黑體" charset="0"/>
                <a:cs typeface="Century Gothic"/>
              </a:rPr>
              <a:t>est </a:t>
            </a:r>
            <a:r>
              <a:rPr lang="fr" altLang="zh-TW" sz="1200" dirty="0">
                <a:latin typeface="Century Gothic"/>
                <a:ea typeface="微軟正黑體" charset="0"/>
                <a:cs typeface="Century Gothic"/>
              </a:rPr>
              <a:t>actuellement impossible.</a:t>
            </a:r>
          </a:p>
          <a:p>
            <a:endParaRPr lang="en-US" dirty="0"/>
          </a:p>
        </p:txBody>
      </p:sp>
      <p:sp>
        <p:nvSpPr>
          <p:cNvPr id="4" name="Slide Number Placeholder 3"/>
          <p:cNvSpPr>
            <a:spLocks noGrp="1"/>
          </p:cNvSpPr>
          <p:nvPr>
            <p:ph type="sldNum" sz="quarter" idx="10"/>
          </p:nvPr>
        </p:nvSpPr>
        <p:spPr/>
        <p:txBody>
          <a:bodyPr/>
          <a:lstStyle/>
          <a:p>
            <a:fld id="{1EF5C487-2576-AE4C-9752-4BFD26C30C7A}" type="slidenum">
              <a:rPr lang="fr-FR" smtClean="0"/>
              <a:pPr/>
              <a:t>15</a:t>
            </a:fld>
            <a:endParaRPr lang="fr-FR"/>
          </a:p>
        </p:txBody>
      </p:sp>
    </p:spTree>
    <p:extLst>
      <p:ext uri="{BB962C8B-B14F-4D97-AF65-F5344CB8AC3E}">
        <p14:creationId xmlns:p14="http://schemas.microsoft.com/office/powerpoint/2010/main" val="3383256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 altLang="zh-TW" sz="1200" dirty="0">
                <a:latin typeface="Century Gothic"/>
                <a:ea typeface="微軟正黑體" charset="0"/>
                <a:cs typeface="Century Gothic"/>
              </a:rPr>
              <a:t>Dans le passé, les entreprises font appel à des statisticiens et des analystes pour analyser leurs données manuellement, ce qui </a:t>
            </a:r>
            <a:r>
              <a:rPr lang="fr-FR" altLang="zh-TW" sz="1200" dirty="0">
                <a:latin typeface="Century Gothic"/>
                <a:ea typeface="微軟正黑體" charset="0"/>
                <a:cs typeface="Century Gothic"/>
              </a:rPr>
              <a:t>est </a:t>
            </a:r>
            <a:r>
              <a:rPr lang="fr" altLang="zh-TW" sz="1200" dirty="0">
                <a:latin typeface="Century Gothic"/>
                <a:ea typeface="微軟正黑體" charset="0"/>
                <a:cs typeface="Century Gothic"/>
              </a:rPr>
              <a:t>actuellement impossible.</a:t>
            </a:r>
          </a:p>
          <a:p>
            <a:endParaRPr lang="en-US" dirty="0"/>
          </a:p>
        </p:txBody>
      </p:sp>
      <p:sp>
        <p:nvSpPr>
          <p:cNvPr id="4" name="Slide Number Placeholder 3"/>
          <p:cNvSpPr>
            <a:spLocks noGrp="1"/>
          </p:cNvSpPr>
          <p:nvPr>
            <p:ph type="sldNum" sz="quarter" idx="10"/>
          </p:nvPr>
        </p:nvSpPr>
        <p:spPr/>
        <p:txBody>
          <a:bodyPr/>
          <a:lstStyle/>
          <a:p>
            <a:fld id="{1EF5C487-2576-AE4C-9752-4BFD26C30C7A}" type="slidenum">
              <a:rPr lang="fr-FR" smtClean="0"/>
              <a:pPr/>
              <a:t>17</a:t>
            </a:fld>
            <a:endParaRPr lang="fr-FR"/>
          </a:p>
        </p:txBody>
      </p:sp>
    </p:spTree>
    <p:extLst>
      <p:ext uri="{BB962C8B-B14F-4D97-AF65-F5344CB8AC3E}">
        <p14:creationId xmlns:p14="http://schemas.microsoft.com/office/powerpoint/2010/main" val="3570137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dirty="0"/>
              <a:t>bases de données ont augmenté de nombreuses fois ces dernières années et le problème de l'apprentissage dans les données de haute dimension est confrontée à certains défis, notamment la malédiction de la dimensionnalité lorsque la taille de l'ensemble d'apprentissage est beaucoup plus petit que le nombre de fonctionnalités. Également dans la série de données volumineux il </a:t>
            </a:r>
            <a:r>
              <a:rPr lang="fr-FR" dirty="0" err="1"/>
              <a:t>ya</a:t>
            </a:r>
            <a:r>
              <a:rPr lang="fr-FR" dirty="0"/>
              <a:t> potentiellement un grand nombre de fonctionnalités inutiles et redondants.</a:t>
            </a:r>
          </a:p>
        </p:txBody>
      </p:sp>
      <p:sp>
        <p:nvSpPr>
          <p:cNvPr id="44036" name="Slide Number Placeholder 3"/>
          <p:cNvSpPr>
            <a:spLocks noGrp="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3BBAA1C-C4BD-4B66-93E6-6469D4DE25A4}" type="slidenum">
              <a:rPr lang="en-US" smtClean="0"/>
              <a:pPr fontAlgn="base">
                <a:spcBef>
                  <a:spcPct val="0"/>
                </a:spcBef>
                <a:spcAft>
                  <a:spcPct val="0"/>
                </a:spcAft>
                <a:defRPr/>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dirty="0"/>
              <a:t>bases de données ont augmenté de nombreuses fois ces dernières années et le problème de l'apprentissage dans les données de haute dimension est confrontée à certains défis, notamment la malédiction de la dimensionnalité lorsque la taille de l'ensemble d'apprentissage est beaucoup plus petit que le nombre de fonctionnalités. Également dans la série de données volumineux il </a:t>
            </a:r>
            <a:r>
              <a:rPr lang="fr-FR" dirty="0" err="1"/>
              <a:t>ya</a:t>
            </a:r>
            <a:r>
              <a:rPr lang="fr-FR" dirty="0"/>
              <a:t> potentiellement un grand nombre de fonctionnalités inutiles et redondants.</a:t>
            </a:r>
          </a:p>
        </p:txBody>
      </p:sp>
      <p:sp>
        <p:nvSpPr>
          <p:cNvPr id="44036" name="Slide Number Placeholder 3"/>
          <p:cNvSpPr>
            <a:spLocks noGrp="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3BBAA1C-C4BD-4B66-93E6-6469D4DE25A4}" type="slidenum">
              <a:rPr lang="en-US" smtClean="0"/>
              <a:pPr fontAlgn="base">
                <a:spcBef>
                  <a:spcPct val="0"/>
                </a:spcBef>
                <a:spcAft>
                  <a:spcPct val="0"/>
                </a:spcAft>
                <a:defRPr/>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dirty="0"/>
              <a:t>bases de données ont augmenté de nombreuses fois ces dernières années et le problème de l'apprentissage dans les données de haute dimension est confrontée à certains défis, notamment la malédiction de la dimensionnalité lorsque la taille de l'ensemble d'apprentissage est beaucoup plus petit que le nombre de fonctionnalités. Également dans la série de données volumineux il </a:t>
            </a:r>
            <a:r>
              <a:rPr lang="fr-FR" dirty="0" err="1"/>
              <a:t>ya</a:t>
            </a:r>
            <a:r>
              <a:rPr lang="fr-FR" dirty="0"/>
              <a:t> potentiellement un grand nombre de fonctionnalités inutiles et redondants.</a:t>
            </a:r>
          </a:p>
        </p:txBody>
      </p:sp>
      <p:sp>
        <p:nvSpPr>
          <p:cNvPr id="44036" name="Slide Number Placeholder 3"/>
          <p:cNvSpPr>
            <a:spLocks noGrp="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3BBAA1C-C4BD-4B66-93E6-6469D4DE25A4}" type="slidenum">
              <a:rPr lang="en-US" smtClean="0"/>
              <a:pPr fontAlgn="base">
                <a:spcBef>
                  <a:spcPct val="0"/>
                </a:spcBef>
                <a:spcAft>
                  <a:spcPct val="0"/>
                </a:spcAft>
                <a:defRPr/>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dirty="0"/>
              <a:t>bases de données ont augmenté de nombreuses fois ces dernières années et le problème de l'apprentissage dans les données de haute dimension est confrontée à certains défis, notamment la malédiction de la dimensionnalité lorsque la taille de l'ensemble d'apprentissage est beaucoup plus petit que le nombre de fonctionnalités. Également dans la série de données volumineux il </a:t>
            </a:r>
            <a:r>
              <a:rPr lang="fr-FR" dirty="0" err="1"/>
              <a:t>ya</a:t>
            </a:r>
            <a:r>
              <a:rPr lang="fr-FR" dirty="0"/>
              <a:t> potentiellement un grand nombre de fonctionnalités inutiles et redondants.</a:t>
            </a:r>
          </a:p>
        </p:txBody>
      </p:sp>
      <p:sp>
        <p:nvSpPr>
          <p:cNvPr id="44036" name="Slide Number Placeholder 3"/>
          <p:cNvSpPr>
            <a:spLocks noGrp="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3BBAA1C-C4BD-4B66-93E6-6469D4DE25A4}" type="slidenum">
              <a:rPr lang="en-US" smtClean="0"/>
              <a:pPr fontAlgn="base">
                <a:spcBef>
                  <a:spcPct val="0"/>
                </a:spcBef>
                <a:spcAft>
                  <a:spcPct val="0"/>
                </a:spcAft>
                <a:defRPr/>
              </a:pPr>
              <a:t>21</a:t>
            </a:fld>
            <a:endParaRPr lang="en-US"/>
          </a:p>
        </p:txBody>
      </p:sp>
    </p:spTree>
    <p:extLst>
      <p:ext uri="{BB962C8B-B14F-4D97-AF65-F5344CB8AC3E}">
        <p14:creationId xmlns:p14="http://schemas.microsoft.com/office/powerpoint/2010/main" val="29958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 altLang="zh-TW" sz="1200" dirty="0">
                <a:latin typeface="Century Gothic"/>
                <a:ea typeface="微軟正黑體" charset="0"/>
                <a:cs typeface="Century Gothic"/>
              </a:rPr>
              <a:t>Dans le passé, les entreprises font appel à des statisticiens et des analystes pour analyser leurs données manuellement, ce qui </a:t>
            </a:r>
            <a:r>
              <a:rPr lang="fr-FR" altLang="zh-TW" sz="1200" dirty="0">
                <a:latin typeface="Century Gothic"/>
                <a:ea typeface="微軟正黑體" charset="0"/>
                <a:cs typeface="Century Gothic"/>
              </a:rPr>
              <a:t>est </a:t>
            </a:r>
            <a:r>
              <a:rPr lang="fr" altLang="zh-TW" sz="1200" dirty="0">
                <a:latin typeface="Century Gothic"/>
                <a:ea typeface="微軟正黑體" charset="0"/>
                <a:cs typeface="Century Gothic"/>
              </a:rPr>
              <a:t>actuellement impossible.</a:t>
            </a:r>
          </a:p>
          <a:p>
            <a:endParaRPr lang="en-US" dirty="0"/>
          </a:p>
        </p:txBody>
      </p:sp>
      <p:sp>
        <p:nvSpPr>
          <p:cNvPr id="4" name="Slide Number Placeholder 3"/>
          <p:cNvSpPr>
            <a:spLocks noGrp="1"/>
          </p:cNvSpPr>
          <p:nvPr>
            <p:ph type="sldNum" sz="quarter" idx="10"/>
          </p:nvPr>
        </p:nvSpPr>
        <p:spPr/>
        <p:txBody>
          <a:bodyPr/>
          <a:lstStyle/>
          <a:p>
            <a:fld id="{1EF5C487-2576-AE4C-9752-4BFD26C30C7A}" type="slidenum">
              <a:rPr lang="fr-FR" smtClean="0"/>
              <a:pPr/>
              <a:t>3</a:t>
            </a:fld>
            <a:endParaRPr lang="fr-FR"/>
          </a:p>
        </p:txBody>
      </p:sp>
    </p:spTree>
    <p:extLst>
      <p:ext uri="{BB962C8B-B14F-4D97-AF65-F5344CB8AC3E}">
        <p14:creationId xmlns:p14="http://schemas.microsoft.com/office/powerpoint/2010/main" val="3570137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dirty="0"/>
              <a:t>bases de données ont augmenté de nombreuses fois ces dernières années et le problème de l'apprentissage dans les données de haute dimension est confrontée à certains défis, notamment la malédiction de la dimensionnalité lorsque la taille de l'ensemble d'apprentissage est beaucoup plus petit que le nombre de fonctionnalités. Également dans la série de données volumineux il </a:t>
            </a:r>
            <a:r>
              <a:rPr lang="fr-FR" dirty="0" err="1"/>
              <a:t>ya</a:t>
            </a:r>
            <a:r>
              <a:rPr lang="fr-FR" dirty="0"/>
              <a:t> potentiellement un grand nombre de fonctionnalités inutiles et redondants.</a:t>
            </a:r>
          </a:p>
        </p:txBody>
      </p:sp>
      <p:sp>
        <p:nvSpPr>
          <p:cNvPr id="44036" name="Slide Number Placeholder 3"/>
          <p:cNvSpPr>
            <a:spLocks noGrp="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3BBAA1C-C4BD-4B66-93E6-6469D4DE25A4}" type="slidenum">
              <a:rPr lang="en-US" smtClean="0"/>
              <a:pPr fontAlgn="base">
                <a:spcBef>
                  <a:spcPct val="0"/>
                </a:spcBef>
                <a:spcAft>
                  <a:spcPct val="0"/>
                </a:spcAft>
                <a:defRPr/>
              </a:pPr>
              <a:t>22</a:t>
            </a:fld>
            <a:endParaRPr lang="en-US"/>
          </a:p>
        </p:txBody>
      </p:sp>
    </p:spTree>
    <p:extLst>
      <p:ext uri="{BB962C8B-B14F-4D97-AF65-F5344CB8AC3E}">
        <p14:creationId xmlns:p14="http://schemas.microsoft.com/office/powerpoint/2010/main" val="2607569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dirty="0"/>
              <a:t>bases de données ont augmenté de nombreuses fois ces dernières années et le problème de l'apprentissage dans les données de haute dimension est confrontée à certains défis, notamment la malédiction de la dimensionnalité lorsque la taille de l'ensemble d'apprentissage est beaucoup plus petit que le nombre de fonctionnalités. Également dans la série de données volumineux il </a:t>
            </a:r>
            <a:r>
              <a:rPr lang="fr-FR" dirty="0" err="1"/>
              <a:t>ya</a:t>
            </a:r>
            <a:r>
              <a:rPr lang="fr-FR" dirty="0"/>
              <a:t> potentiellement un grand nombre de fonctionnalités inutiles et redondants.</a:t>
            </a:r>
          </a:p>
        </p:txBody>
      </p:sp>
      <p:sp>
        <p:nvSpPr>
          <p:cNvPr id="44036" name="Slide Number Placeholder 3"/>
          <p:cNvSpPr>
            <a:spLocks noGrp="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3BBAA1C-C4BD-4B66-93E6-6469D4DE25A4}" type="slidenum">
              <a:rPr lang="en-US" smtClean="0"/>
              <a:pPr fontAlgn="base">
                <a:spcBef>
                  <a:spcPct val="0"/>
                </a:spcBef>
                <a:spcAft>
                  <a:spcPct val="0"/>
                </a:spcAft>
                <a:defRPr/>
              </a:pPr>
              <a:t>23</a:t>
            </a:fld>
            <a:endParaRPr lang="en-US"/>
          </a:p>
        </p:txBody>
      </p:sp>
    </p:spTree>
    <p:extLst>
      <p:ext uri="{BB962C8B-B14F-4D97-AF65-F5344CB8AC3E}">
        <p14:creationId xmlns:p14="http://schemas.microsoft.com/office/powerpoint/2010/main" val="3824924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dirty="0"/>
              <a:t>bases de données ont augmenté de nombreuses fois ces dernières années et le problème de l'apprentissage dans les données de haute dimension est confrontée à certains défis, notamment la malédiction de la dimensionnalité lorsque la taille de l'ensemble d'apprentissage est beaucoup plus petit que le nombre de fonctionnalités. Également dans la série de données volumineux il </a:t>
            </a:r>
            <a:r>
              <a:rPr lang="fr-FR" dirty="0" err="1"/>
              <a:t>ya</a:t>
            </a:r>
            <a:r>
              <a:rPr lang="fr-FR" dirty="0"/>
              <a:t> potentiellement un grand nombre de fonctionnalités inutiles et redondants.</a:t>
            </a:r>
          </a:p>
        </p:txBody>
      </p:sp>
      <p:sp>
        <p:nvSpPr>
          <p:cNvPr id="44036" name="Slide Number Placeholder 3"/>
          <p:cNvSpPr>
            <a:spLocks noGrp="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3BBAA1C-C4BD-4B66-93E6-6469D4DE25A4}" type="slidenum">
              <a:rPr lang="en-US" smtClean="0"/>
              <a:pPr fontAlgn="base">
                <a:spcBef>
                  <a:spcPct val="0"/>
                </a:spcBef>
                <a:spcAft>
                  <a:spcPct val="0"/>
                </a:spcAft>
                <a:defRPr/>
              </a:pPr>
              <a:t>24</a:t>
            </a:fld>
            <a:endParaRPr lang="en-US"/>
          </a:p>
        </p:txBody>
      </p:sp>
    </p:spTree>
    <p:extLst>
      <p:ext uri="{BB962C8B-B14F-4D97-AF65-F5344CB8AC3E}">
        <p14:creationId xmlns:p14="http://schemas.microsoft.com/office/powerpoint/2010/main" val="2294996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dirty="0"/>
              <a:t>bases de données ont augmenté de nombreuses fois ces dernières années et le problème de l'apprentissage dans les données de haute dimension est confrontée à certains défis, notamment la malédiction de la dimensionnalité lorsque la taille de l'ensemble d'apprentissage est beaucoup plus petit que le nombre de fonctionnalités. Également dans la série de données volumineux il </a:t>
            </a:r>
            <a:r>
              <a:rPr lang="fr-FR" dirty="0" err="1"/>
              <a:t>ya</a:t>
            </a:r>
            <a:r>
              <a:rPr lang="fr-FR" dirty="0"/>
              <a:t> potentiellement un grand nombre de fonctionnalités inutiles et redondants.</a:t>
            </a:r>
          </a:p>
        </p:txBody>
      </p:sp>
      <p:sp>
        <p:nvSpPr>
          <p:cNvPr id="44036" name="Slide Number Placeholder 3"/>
          <p:cNvSpPr>
            <a:spLocks noGrp="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3BBAA1C-C4BD-4B66-93E6-6469D4DE25A4}" type="slidenum">
              <a:rPr lang="en-US" smtClean="0"/>
              <a:pPr fontAlgn="base">
                <a:spcBef>
                  <a:spcPct val="0"/>
                </a:spcBef>
                <a:spcAft>
                  <a:spcPct val="0"/>
                </a:spcAft>
                <a:defRPr/>
              </a:pPr>
              <a:t>25</a:t>
            </a:fld>
            <a:endParaRPr lang="en-US"/>
          </a:p>
        </p:txBody>
      </p:sp>
    </p:spTree>
    <p:extLst>
      <p:ext uri="{BB962C8B-B14F-4D97-AF65-F5344CB8AC3E}">
        <p14:creationId xmlns:p14="http://schemas.microsoft.com/office/powerpoint/2010/main" val="1969596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dirty="0"/>
              <a:t>bases de données ont augmenté de nombreuses fois ces dernières années et le problème de l'apprentissage dans les données de haute dimension est confrontée à certains défis, notamment la malédiction de la dimensionnalité lorsque la taille de l'ensemble d'apprentissage est beaucoup plus petit que le nombre de fonctionnalités. Également dans la série de données volumineux il </a:t>
            </a:r>
            <a:r>
              <a:rPr lang="fr-FR" dirty="0" err="1"/>
              <a:t>ya</a:t>
            </a:r>
            <a:r>
              <a:rPr lang="fr-FR" dirty="0"/>
              <a:t> potentiellement un grand nombre de fonctionnalités inutiles et redondants.</a:t>
            </a:r>
          </a:p>
        </p:txBody>
      </p:sp>
      <p:sp>
        <p:nvSpPr>
          <p:cNvPr id="44036" name="Slide Number Placeholder 3"/>
          <p:cNvSpPr>
            <a:spLocks noGrp="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3BBAA1C-C4BD-4B66-93E6-6469D4DE25A4}" type="slidenum">
              <a:rPr lang="en-US" smtClean="0"/>
              <a:pPr fontAlgn="base">
                <a:spcBef>
                  <a:spcPct val="0"/>
                </a:spcBef>
                <a:spcAft>
                  <a:spcPct val="0"/>
                </a:spcAft>
                <a:defRPr/>
              </a:pPr>
              <a:t>26</a:t>
            </a:fld>
            <a:endParaRPr lang="en-US"/>
          </a:p>
        </p:txBody>
      </p:sp>
    </p:spTree>
    <p:extLst>
      <p:ext uri="{BB962C8B-B14F-4D97-AF65-F5344CB8AC3E}">
        <p14:creationId xmlns:p14="http://schemas.microsoft.com/office/powerpoint/2010/main" val="979453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dirty="0"/>
              <a:t>bases de données ont augmenté de nombreuses fois ces dernières années et le problème de l'apprentissage dans les données de haute dimension est confrontée à certains défis, notamment la malédiction de la dimensionnalité lorsque la taille de l'ensemble d'apprentissage est beaucoup plus petit que le nombre de fonctionnalités. Également dans la série de données volumineux il </a:t>
            </a:r>
            <a:r>
              <a:rPr lang="fr-FR" dirty="0" err="1"/>
              <a:t>ya</a:t>
            </a:r>
            <a:r>
              <a:rPr lang="fr-FR" dirty="0"/>
              <a:t> potentiellement un grand nombre de fonctionnalités inutiles et redondants.</a:t>
            </a:r>
          </a:p>
        </p:txBody>
      </p:sp>
      <p:sp>
        <p:nvSpPr>
          <p:cNvPr id="44036" name="Slide Number Placeholder 3"/>
          <p:cNvSpPr>
            <a:spLocks noGrp="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3BBAA1C-C4BD-4B66-93E6-6469D4DE25A4}" type="slidenum">
              <a:rPr lang="en-US" smtClean="0"/>
              <a:pPr fontAlgn="base">
                <a:spcBef>
                  <a:spcPct val="0"/>
                </a:spcBef>
                <a:spcAft>
                  <a:spcPct val="0"/>
                </a:spcAft>
                <a:defRPr/>
              </a:pPr>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dirty="0"/>
              <a:t>bases de données ont augmenté de nombreuses fois ces dernières années et le problème de l'apprentissage dans les données de haute dimension est confrontée à certains défis, notamment la malédiction de la dimensionnalité lorsque la taille de l'ensemble d'apprentissage est beaucoup plus petit que le nombre de fonctionnalités. Également dans la série de données volumineux il </a:t>
            </a:r>
            <a:r>
              <a:rPr lang="fr-FR" dirty="0" err="1"/>
              <a:t>ya</a:t>
            </a:r>
            <a:r>
              <a:rPr lang="fr-FR" dirty="0"/>
              <a:t> potentiellement un grand nombre de fonctionnalités inutiles et redondants.</a:t>
            </a:r>
          </a:p>
        </p:txBody>
      </p:sp>
      <p:sp>
        <p:nvSpPr>
          <p:cNvPr id="44036" name="Slide Number Placeholder 3"/>
          <p:cNvSpPr>
            <a:spLocks noGrp="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3BBAA1C-C4BD-4B66-93E6-6469D4DE25A4}" type="slidenum">
              <a:rPr lang="en-US" smtClean="0"/>
              <a:pPr fontAlgn="base">
                <a:spcBef>
                  <a:spcPct val="0"/>
                </a:spcBef>
                <a:spcAft>
                  <a:spcPct val="0"/>
                </a:spcAft>
                <a:defRPr/>
              </a:pPr>
              <a:t>28</a:t>
            </a:fld>
            <a:endParaRPr lang="en-US"/>
          </a:p>
        </p:txBody>
      </p:sp>
    </p:spTree>
    <p:extLst>
      <p:ext uri="{BB962C8B-B14F-4D97-AF65-F5344CB8AC3E}">
        <p14:creationId xmlns:p14="http://schemas.microsoft.com/office/powerpoint/2010/main" val="878666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dirty="0"/>
              <a:t>bases de données ont augmenté de nombreuses fois ces dernières années et le problème de l'apprentissage dans les données de haute dimension est confrontée à certains défis, notamment la malédiction de la dimensionnalité lorsque la taille de l'ensemble d'apprentissage est beaucoup plus petit que le nombre de fonctionnalités. Également dans la série de données volumineux il </a:t>
            </a:r>
            <a:r>
              <a:rPr lang="fr-FR" dirty="0" err="1"/>
              <a:t>ya</a:t>
            </a:r>
            <a:r>
              <a:rPr lang="fr-FR" dirty="0"/>
              <a:t> potentiellement un grand nombre de fonctionnalités inutiles et redondants.</a:t>
            </a:r>
          </a:p>
        </p:txBody>
      </p:sp>
      <p:sp>
        <p:nvSpPr>
          <p:cNvPr id="44036" name="Slide Number Placeholder 3"/>
          <p:cNvSpPr>
            <a:spLocks noGrp="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3BBAA1C-C4BD-4B66-93E6-6469D4DE25A4}" type="slidenum">
              <a:rPr lang="en-US" smtClean="0"/>
              <a:pPr fontAlgn="base">
                <a:spcBef>
                  <a:spcPct val="0"/>
                </a:spcBef>
                <a:spcAft>
                  <a:spcPct val="0"/>
                </a:spcAft>
                <a:defRPr/>
              </a:pPr>
              <a:t>29</a:t>
            </a:fld>
            <a:endParaRPr lang="en-US"/>
          </a:p>
        </p:txBody>
      </p:sp>
    </p:spTree>
    <p:extLst>
      <p:ext uri="{BB962C8B-B14F-4D97-AF65-F5344CB8AC3E}">
        <p14:creationId xmlns:p14="http://schemas.microsoft.com/office/powerpoint/2010/main" val="1108159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dirty="0"/>
              <a:t>bases de données ont augmenté de nombreuses fois ces dernières années et le problème de l'apprentissage dans les données de haute dimension est confrontée à certains défis, notamment la malédiction de la dimensionnalité lorsque la taille de l'ensemble d'apprentissage est beaucoup plus petit que le nombre de fonctionnalités. Également dans la série de données volumineux il </a:t>
            </a:r>
            <a:r>
              <a:rPr lang="fr-FR" dirty="0" err="1"/>
              <a:t>ya</a:t>
            </a:r>
            <a:r>
              <a:rPr lang="fr-FR" dirty="0"/>
              <a:t> potentiellement un grand nombre de fonctionnalités inutiles et redondants.</a:t>
            </a:r>
          </a:p>
        </p:txBody>
      </p:sp>
      <p:sp>
        <p:nvSpPr>
          <p:cNvPr id="44036" name="Slide Number Placeholder 3"/>
          <p:cNvSpPr>
            <a:spLocks noGrp="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3BBAA1C-C4BD-4B66-93E6-6469D4DE25A4}" type="slidenum">
              <a:rPr lang="en-US" smtClean="0"/>
              <a:pPr fontAlgn="base">
                <a:spcBef>
                  <a:spcPct val="0"/>
                </a:spcBef>
                <a:spcAft>
                  <a:spcPct val="0"/>
                </a:spcAft>
                <a:defRPr/>
              </a:pPr>
              <a:t>30</a:t>
            </a:fld>
            <a:endParaRPr lang="en-US"/>
          </a:p>
        </p:txBody>
      </p:sp>
    </p:spTree>
    <p:extLst>
      <p:ext uri="{BB962C8B-B14F-4D97-AF65-F5344CB8AC3E}">
        <p14:creationId xmlns:p14="http://schemas.microsoft.com/office/powerpoint/2010/main" val="3057768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 altLang="zh-TW" sz="1200" dirty="0">
                <a:latin typeface="Century Gothic"/>
                <a:ea typeface="微軟正黑體" charset="0"/>
                <a:cs typeface="Century Gothic"/>
              </a:rPr>
              <a:t>Dans le passé, les entreprises font appel à des statisticiens et des analystes pour analyser leurs données manuellement, ce qui </a:t>
            </a:r>
            <a:r>
              <a:rPr lang="fr-FR" altLang="zh-TW" sz="1200" dirty="0">
                <a:latin typeface="Century Gothic"/>
                <a:ea typeface="微軟正黑體" charset="0"/>
                <a:cs typeface="Century Gothic"/>
              </a:rPr>
              <a:t>est </a:t>
            </a:r>
            <a:r>
              <a:rPr lang="fr" altLang="zh-TW" sz="1200" dirty="0">
                <a:latin typeface="Century Gothic"/>
                <a:ea typeface="微軟正黑體" charset="0"/>
                <a:cs typeface="Century Gothic"/>
              </a:rPr>
              <a:t>actuellement impossible.</a:t>
            </a:r>
          </a:p>
          <a:p>
            <a:endParaRPr lang="en-US" dirty="0"/>
          </a:p>
        </p:txBody>
      </p:sp>
      <p:sp>
        <p:nvSpPr>
          <p:cNvPr id="4" name="Slide Number Placeholder 3"/>
          <p:cNvSpPr>
            <a:spLocks noGrp="1"/>
          </p:cNvSpPr>
          <p:nvPr>
            <p:ph type="sldNum" sz="quarter" idx="10"/>
          </p:nvPr>
        </p:nvSpPr>
        <p:spPr/>
        <p:txBody>
          <a:bodyPr/>
          <a:lstStyle/>
          <a:p>
            <a:fld id="{1EF5C487-2576-AE4C-9752-4BFD26C30C7A}" type="slidenum">
              <a:rPr lang="fr-FR" smtClean="0"/>
              <a:pPr/>
              <a:t>4</a:t>
            </a:fld>
            <a:endParaRPr lang="fr-FR"/>
          </a:p>
        </p:txBody>
      </p:sp>
    </p:spTree>
    <p:extLst>
      <p:ext uri="{BB962C8B-B14F-4D97-AF65-F5344CB8AC3E}">
        <p14:creationId xmlns:p14="http://schemas.microsoft.com/office/powerpoint/2010/main" val="975024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 altLang="zh-TW" sz="1200" dirty="0">
                <a:latin typeface="Century Gothic"/>
                <a:ea typeface="微軟正黑體" charset="0"/>
                <a:cs typeface="Century Gothic"/>
              </a:rPr>
              <a:t>Dans le passé, les entreprises font appel à des statisticiens et des analystes pour analyser leurs données manuellement, ce qui </a:t>
            </a:r>
            <a:r>
              <a:rPr lang="fr-FR" altLang="zh-TW" sz="1200" dirty="0">
                <a:latin typeface="Century Gothic"/>
                <a:ea typeface="微軟正黑體" charset="0"/>
                <a:cs typeface="Century Gothic"/>
              </a:rPr>
              <a:t>est </a:t>
            </a:r>
            <a:r>
              <a:rPr lang="fr" altLang="zh-TW" sz="1200" dirty="0">
                <a:latin typeface="Century Gothic"/>
                <a:ea typeface="微軟正黑體" charset="0"/>
                <a:cs typeface="Century Gothic"/>
              </a:rPr>
              <a:t>actuellement impossible.</a:t>
            </a:r>
          </a:p>
          <a:p>
            <a:endParaRPr lang="en-US" dirty="0"/>
          </a:p>
        </p:txBody>
      </p:sp>
      <p:sp>
        <p:nvSpPr>
          <p:cNvPr id="4" name="Slide Number Placeholder 3"/>
          <p:cNvSpPr>
            <a:spLocks noGrp="1"/>
          </p:cNvSpPr>
          <p:nvPr>
            <p:ph type="sldNum" sz="quarter" idx="10"/>
          </p:nvPr>
        </p:nvSpPr>
        <p:spPr/>
        <p:txBody>
          <a:bodyPr/>
          <a:lstStyle/>
          <a:p>
            <a:fld id="{1EF5C487-2576-AE4C-9752-4BFD26C30C7A}" type="slidenum">
              <a:rPr lang="fr-FR" smtClean="0"/>
              <a:pPr/>
              <a:t>5</a:t>
            </a:fld>
            <a:endParaRPr lang="fr-FR"/>
          </a:p>
        </p:txBody>
      </p:sp>
    </p:spTree>
    <p:extLst>
      <p:ext uri="{BB962C8B-B14F-4D97-AF65-F5344CB8AC3E}">
        <p14:creationId xmlns:p14="http://schemas.microsoft.com/office/powerpoint/2010/main" val="2916084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 altLang="zh-TW" sz="1200" dirty="0">
                <a:latin typeface="Century Gothic"/>
                <a:ea typeface="微軟正黑體" charset="0"/>
                <a:cs typeface="Century Gothic"/>
              </a:rPr>
              <a:t>Dans le passé, les entreprises font appel à des statisticiens et des analystes pour analyser leurs données manuellement, ce qui </a:t>
            </a:r>
            <a:r>
              <a:rPr lang="fr-FR" altLang="zh-TW" sz="1200" dirty="0">
                <a:latin typeface="Century Gothic"/>
                <a:ea typeface="微軟正黑體" charset="0"/>
                <a:cs typeface="Century Gothic"/>
              </a:rPr>
              <a:t>est </a:t>
            </a:r>
            <a:r>
              <a:rPr lang="fr" altLang="zh-TW" sz="1200" dirty="0">
                <a:latin typeface="Century Gothic"/>
                <a:ea typeface="微軟正黑體" charset="0"/>
                <a:cs typeface="Century Gothic"/>
              </a:rPr>
              <a:t>actuellement impossible.</a:t>
            </a:r>
          </a:p>
          <a:p>
            <a:endParaRPr lang="en-US" dirty="0"/>
          </a:p>
        </p:txBody>
      </p:sp>
      <p:sp>
        <p:nvSpPr>
          <p:cNvPr id="4" name="Slide Number Placeholder 3"/>
          <p:cNvSpPr>
            <a:spLocks noGrp="1"/>
          </p:cNvSpPr>
          <p:nvPr>
            <p:ph type="sldNum" sz="quarter" idx="10"/>
          </p:nvPr>
        </p:nvSpPr>
        <p:spPr/>
        <p:txBody>
          <a:bodyPr/>
          <a:lstStyle/>
          <a:p>
            <a:fld id="{1EF5C487-2576-AE4C-9752-4BFD26C30C7A}" type="slidenum">
              <a:rPr lang="fr-FR" smtClean="0"/>
              <a:pPr/>
              <a:t>6</a:t>
            </a:fld>
            <a:endParaRPr lang="fr-FR"/>
          </a:p>
        </p:txBody>
      </p:sp>
    </p:spTree>
    <p:extLst>
      <p:ext uri="{BB962C8B-B14F-4D97-AF65-F5344CB8AC3E}">
        <p14:creationId xmlns:p14="http://schemas.microsoft.com/office/powerpoint/2010/main" val="2002517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 altLang="zh-TW" sz="1200" dirty="0">
                <a:latin typeface="Century Gothic"/>
                <a:ea typeface="微軟正黑體" charset="0"/>
                <a:cs typeface="Century Gothic"/>
              </a:rPr>
              <a:t>Dans le passé, les entreprises font appel à des statisticiens et des analystes pour analyser leurs données manuellement, ce qui </a:t>
            </a:r>
            <a:r>
              <a:rPr lang="fr-FR" altLang="zh-TW" sz="1200" dirty="0">
                <a:latin typeface="Century Gothic"/>
                <a:ea typeface="微軟正黑體" charset="0"/>
                <a:cs typeface="Century Gothic"/>
              </a:rPr>
              <a:t>est </a:t>
            </a:r>
            <a:r>
              <a:rPr lang="fr" altLang="zh-TW" sz="1200" dirty="0">
                <a:latin typeface="Century Gothic"/>
                <a:ea typeface="微軟正黑體" charset="0"/>
                <a:cs typeface="Century Gothic"/>
              </a:rPr>
              <a:t>actuellement impossible.</a:t>
            </a:r>
          </a:p>
          <a:p>
            <a:endParaRPr lang="en-US" dirty="0"/>
          </a:p>
        </p:txBody>
      </p:sp>
      <p:sp>
        <p:nvSpPr>
          <p:cNvPr id="4" name="Slide Number Placeholder 3"/>
          <p:cNvSpPr>
            <a:spLocks noGrp="1"/>
          </p:cNvSpPr>
          <p:nvPr>
            <p:ph type="sldNum" sz="quarter" idx="10"/>
          </p:nvPr>
        </p:nvSpPr>
        <p:spPr/>
        <p:txBody>
          <a:bodyPr/>
          <a:lstStyle/>
          <a:p>
            <a:fld id="{1EF5C487-2576-AE4C-9752-4BFD26C30C7A}" type="slidenum">
              <a:rPr lang="fr-FR" smtClean="0"/>
              <a:pPr/>
              <a:t>7</a:t>
            </a:fld>
            <a:endParaRPr lang="fr-FR"/>
          </a:p>
        </p:txBody>
      </p:sp>
    </p:spTree>
    <p:extLst>
      <p:ext uri="{BB962C8B-B14F-4D97-AF65-F5344CB8AC3E}">
        <p14:creationId xmlns:p14="http://schemas.microsoft.com/office/powerpoint/2010/main" val="2260812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 altLang="zh-TW" sz="1200" dirty="0">
                <a:latin typeface="Century Gothic"/>
                <a:ea typeface="微軟正黑體" charset="0"/>
                <a:cs typeface="Century Gothic"/>
              </a:rPr>
              <a:t>Dans le passé, les entreprises font appel à des statisticiens et des analystes pour analyser leurs données manuellement, ce qui </a:t>
            </a:r>
            <a:r>
              <a:rPr lang="fr-FR" altLang="zh-TW" sz="1200" dirty="0">
                <a:latin typeface="Century Gothic"/>
                <a:ea typeface="微軟正黑體" charset="0"/>
                <a:cs typeface="Century Gothic"/>
              </a:rPr>
              <a:t>est </a:t>
            </a:r>
            <a:r>
              <a:rPr lang="fr" altLang="zh-TW" sz="1200" dirty="0">
                <a:latin typeface="Century Gothic"/>
                <a:ea typeface="微軟正黑體" charset="0"/>
                <a:cs typeface="Century Gothic"/>
              </a:rPr>
              <a:t>actuellement impossible.</a:t>
            </a:r>
          </a:p>
          <a:p>
            <a:endParaRPr lang="en-US" dirty="0"/>
          </a:p>
        </p:txBody>
      </p:sp>
      <p:sp>
        <p:nvSpPr>
          <p:cNvPr id="4" name="Slide Number Placeholder 3"/>
          <p:cNvSpPr>
            <a:spLocks noGrp="1"/>
          </p:cNvSpPr>
          <p:nvPr>
            <p:ph type="sldNum" sz="quarter" idx="10"/>
          </p:nvPr>
        </p:nvSpPr>
        <p:spPr/>
        <p:txBody>
          <a:bodyPr/>
          <a:lstStyle/>
          <a:p>
            <a:fld id="{1EF5C487-2576-AE4C-9752-4BFD26C30C7A}" type="slidenum">
              <a:rPr lang="fr-FR" smtClean="0"/>
              <a:pPr/>
              <a:t>8</a:t>
            </a:fld>
            <a:endParaRPr lang="fr-FR"/>
          </a:p>
        </p:txBody>
      </p:sp>
    </p:spTree>
    <p:extLst>
      <p:ext uri="{BB962C8B-B14F-4D97-AF65-F5344CB8AC3E}">
        <p14:creationId xmlns:p14="http://schemas.microsoft.com/office/powerpoint/2010/main" val="2718406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 altLang="zh-TW" sz="1200" dirty="0">
                <a:latin typeface="Century Gothic"/>
                <a:ea typeface="微軟正黑體" charset="0"/>
                <a:cs typeface="Century Gothic"/>
              </a:rPr>
              <a:t>Dans le passé, les entreprises font appel à des statisticiens et des analystes pour analyser leurs données manuellement, ce qui </a:t>
            </a:r>
            <a:r>
              <a:rPr lang="fr-FR" altLang="zh-TW" sz="1200" dirty="0">
                <a:latin typeface="Century Gothic"/>
                <a:ea typeface="微軟正黑體" charset="0"/>
                <a:cs typeface="Century Gothic"/>
              </a:rPr>
              <a:t>est </a:t>
            </a:r>
            <a:r>
              <a:rPr lang="fr" altLang="zh-TW" sz="1200" dirty="0">
                <a:latin typeface="Century Gothic"/>
                <a:ea typeface="微軟正黑體" charset="0"/>
                <a:cs typeface="Century Gothic"/>
              </a:rPr>
              <a:t>actuellement impossible.</a:t>
            </a:r>
          </a:p>
          <a:p>
            <a:endParaRPr lang="en-US" dirty="0"/>
          </a:p>
        </p:txBody>
      </p:sp>
      <p:sp>
        <p:nvSpPr>
          <p:cNvPr id="4" name="Slide Number Placeholder 3"/>
          <p:cNvSpPr>
            <a:spLocks noGrp="1"/>
          </p:cNvSpPr>
          <p:nvPr>
            <p:ph type="sldNum" sz="quarter" idx="10"/>
          </p:nvPr>
        </p:nvSpPr>
        <p:spPr/>
        <p:txBody>
          <a:bodyPr/>
          <a:lstStyle/>
          <a:p>
            <a:fld id="{1EF5C487-2576-AE4C-9752-4BFD26C30C7A}" type="slidenum">
              <a:rPr lang="fr-FR" smtClean="0"/>
              <a:pPr/>
              <a:t>9</a:t>
            </a:fld>
            <a:endParaRPr lang="fr-FR"/>
          </a:p>
        </p:txBody>
      </p:sp>
    </p:spTree>
    <p:extLst>
      <p:ext uri="{BB962C8B-B14F-4D97-AF65-F5344CB8AC3E}">
        <p14:creationId xmlns:p14="http://schemas.microsoft.com/office/powerpoint/2010/main" val="2973591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 altLang="zh-TW" sz="1200" dirty="0">
                <a:latin typeface="Century Gothic"/>
                <a:ea typeface="微軟正黑體" charset="0"/>
                <a:cs typeface="Century Gothic"/>
              </a:rPr>
              <a:t>Dans le passé, les entreprises font appel à des statisticiens et des analystes pour analyser leurs données manuellement, ce qui </a:t>
            </a:r>
            <a:r>
              <a:rPr lang="fr-FR" altLang="zh-TW" sz="1200" dirty="0">
                <a:latin typeface="Century Gothic"/>
                <a:ea typeface="微軟正黑體" charset="0"/>
                <a:cs typeface="Century Gothic"/>
              </a:rPr>
              <a:t>est </a:t>
            </a:r>
            <a:r>
              <a:rPr lang="fr" altLang="zh-TW" sz="1200" dirty="0">
                <a:latin typeface="Century Gothic"/>
                <a:ea typeface="微軟正黑體" charset="0"/>
                <a:cs typeface="Century Gothic"/>
              </a:rPr>
              <a:t>actuellement impossible.</a:t>
            </a:r>
          </a:p>
          <a:p>
            <a:endParaRPr lang="en-US" dirty="0"/>
          </a:p>
        </p:txBody>
      </p:sp>
      <p:sp>
        <p:nvSpPr>
          <p:cNvPr id="4" name="Slide Number Placeholder 3"/>
          <p:cNvSpPr>
            <a:spLocks noGrp="1"/>
          </p:cNvSpPr>
          <p:nvPr>
            <p:ph type="sldNum" sz="quarter" idx="10"/>
          </p:nvPr>
        </p:nvSpPr>
        <p:spPr/>
        <p:txBody>
          <a:bodyPr/>
          <a:lstStyle/>
          <a:p>
            <a:fld id="{1EF5C487-2576-AE4C-9752-4BFD26C30C7A}" type="slidenum">
              <a:rPr lang="fr-FR" smtClean="0"/>
              <a:pPr/>
              <a:t>10</a:t>
            </a:fld>
            <a:endParaRPr lang="fr-FR"/>
          </a:p>
        </p:txBody>
      </p:sp>
    </p:spTree>
    <p:extLst>
      <p:ext uri="{BB962C8B-B14F-4D97-AF65-F5344CB8AC3E}">
        <p14:creationId xmlns:p14="http://schemas.microsoft.com/office/powerpoint/2010/main" val="35701379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w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e de titre">
    <p:spTree>
      <p:nvGrpSpPr>
        <p:cNvPr id="1" name=""/>
        <p:cNvGrpSpPr/>
        <p:nvPr/>
      </p:nvGrpSpPr>
      <p:grpSpPr>
        <a:xfrm>
          <a:off x="0" y="0"/>
          <a:ext cx="0" cy="0"/>
          <a:chOff x="0" y="0"/>
          <a:chExt cx="0" cy="0"/>
        </a:xfrm>
      </p:grpSpPr>
      <p:pic>
        <p:nvPicPr>
          <p:cNvPr id="13" name="Image 12"/>
          <p:cNvPicPr>
            <a:picLocks noChangeAspect="1"/>
          </p:cNvPicPr>
          <p:nvPr userDrawn="1"/>
        </p:nvPicPr>
        <p:blipFill rotWithShape="1">
          <a:blip r:embed="rId2">
            <a:extLst>
              <a:ext uri="{28A0092B-C50C-407E-A947-70E740481C1C}">
                <a14:useLocalDpi xmlns:a14="http://schemas.microsoft.com/office/drawing/2010/main" val="0"/>
              </a:ext>
            </a:extLst>
          </a:blip>
          <a:srcRect t="2894" b="288"/>
          <a:stretch/>
        </p:blipFill>
        <p:spPr>
          <a:xfrm>
            <a:off x="-33282" y="-9000"/>
            <a:ext cx="9210564" cy="6876000"/>
          </a:xfrm>
          <a:prstGeom prst="rect">
            <a:avLst/>
          </a:prstGeom>
        </p:spPr>
      </p:pic>
      <p:sp>
        <p:nvSpPr>
          <p:cNvPr id="9" name="Rectangle 8"/>
          <p:cNvSpPr/>
          <p:nvPr/>
        </p:nvSpPr>
        <p:spPr>
          <a:xfrm>
            <a:off x="0" y="2564904"/>
            <a:ext cx="9144000" cy="147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ctrTitle"/>
          </p:nvPr>
        </p:nvSpPr>
        <p:spPr>
          <a:xfrm>
            <a:off x="0" y="2780928"/>
            <a:ext cx="9144000" cy="1008112"/>
          </a:xfrm>
          <a:solidFill>
            <a:schemeClr val="bg1"/>
          </a:solidFill>
        </p:spPr>
        <p:txBody>
          <a:bodyPr>
            <a:normAutofit/>
          </a:bodyPr>
          <a:lstStyle>
            <a:lvl1pPr>
              <a:defRPr sz="3600">
                <a:solidFill>
                  <a:srgbClr val="184A7C"/>
                </a:solidFill>
                <a:latin typeface="+mj-lt"/>
                <a:cs typeface="Arial" pitchFamily="34" charset="0"/>
              </a:defRPr>
            </a:lvl1pPr>
          </a:lstStyle>
          <a:p>
            <a:r>
              <a:rPr lang="fr-FR"/>
              <a:t>Click to edit Master title style</a:t>
            </a:r>
            <a:endParaRPr lang="fr-FR" dirty="0"/>
          </a:p>
        </p:txBody>
      </p:sp>
      <p:sp>
        <p:nvSpPr>
          <p:cNvPr id="8" name="Rectangle 7"/>
          <p:cNvSpPr/>
          <p:nvPr/>
        </p:nvSpPr>
        <p:spPr>
          <a:xfrm>
            <a:off x="1886" y="2564904"/>
            <a:ext cx="4504250" cy="144016"/>
          </a:xfrm>
          <a:prstGeom prst="rect">
            <a:avLst/>
          </a:prstGeom>
          <a:solidFill>
            <a:srgbClr val="B8B9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sp>
        <p:nvSpPr>
          <p:cNvPr id="10" name="Rectangle 9"/>
          <p:cNvSpPr/>
          <p:nvPr/>
        </p:nvSpPr>
        <p:spPr>
          <a:xfrm>
            <a:off x="4639750" y="3890913"/>
            <a:ext cx="4504250" cy="144016"/>
          </a:xfrm>
          <a:prstGeom prst="rect">
            <a:avLst/>
          </a:prstGeom>
          <a:solidFill>
            <a:srgbClr val="B53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459362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Click to edit Master title style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Drag picture to placeholder or click icon to add</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Click to edit Master text styles</a:t>
            </a:r>
          </a:p>
        </p:txBody>
      </p:sp>
      <p:sp>
        <p:nvSpPr>
          <p:cNvPr id="5" name="Espace réservé de la date 4"/>
          <p:cNvSpPr>
            <a:spLocks noGrp="1"/>
          </p:cNvSpPr>
          <p:nvPr>
            <p:ph type="dt" sz="half" idx="10"/>
          </p:nvPr>
        </p:nvSpPr>
        <p:spPr/>
        <p:txBody>
          <a:bodyPr/>
          <a:lstStyle/>
          <a:p>
            <a:fld id="{708EC655-D5B5-41BA-9484-E785189FB307}" type="datetimeFigureOut">
              <a:rPr lang="fr-FR" smtClean="0"/>
              <a:t>27/01/2022</a:t>
            </a:fld>
            <a:endParaRPr lang="fr-FR"/>
          </a:p>
        </p:txBody>
      </p:sp>
      <p:sp>
        <p:nvSpPr>
          <p:cNvPr id="6" name="Espace réservé du pied de page 5"/>
          <p:cNvSpPr>
            <a:spLocks noGrp="1"/>
          </p:cNvSpPr>
          <p:nvPr>
            <p:ph type="ftr" sz="quarter" idx="11"/>
          </p:nvPr>
        </p:nvSpPr>
        <p:spPr/>
        <p:txBody>
          <a:bodyPr/>
          <a:lstStyle/>
          <a:p>
            <a:r>
              <a:rPr lang="fr-FR"/>
              <a:t>Visite de la direction INSA – 11/07/2012</a:t>
            </a:r>
          </a:p>
        </p:txBody>
      </p:sp>
      <p:sp>
        <p:nvSpPr>
          <p:cNvPr id="7" name="Espace réservé du numéro de diapositive 6"/>
          <p:cNvSpPr>
            <a:spLocks noGrp="1"/>
          </p:cNvSpPr>
          <p:nvPr>
            <p:ph type="sldNum" sz="quarter" idx="12"/>
          </p:nvPr>
        </p:nvSpPr>
        <p:spPr/>
        <p:txBody>
          <a:bodyPr/>
          <a:lstStyle/>
          <a:p>
            <a:fld id="{4712DCF7-DDD2-4E8A-8155-144D99CB012F}" type="slidenum">
              <a:rPr lang="fr-FR" smtClean="0"/>
              <a:pPr/>
              <a:t>‹N°›</a:t>
            </a:fld>
            <a:endParaRPr lang="fr-FR"/>
          </a:p>
        </p:txBody>
      </p:sp>
    </p:spTree>
    <p:extLst>
      <p:ext uri="{BB962C8B-B14F-4D97-AF65-F5344CB8AC3E}">
        <p14:creationId xmlns:p14="http://schemas.microsoft.com/office/powerpoint/2010/main" val="37404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7" name="Rectangle 6"/>
          <p:cNvSpPr/>
          <p:nvPr/>
        </p:nvSpPr>
        <p:spPr>
          <a:xfrm>
            <a:off x="0" y="6309320"/>
            <a:ext cx="9144000" cy="54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8684" y="0"/>
            <a:ext cx="9144000" cy="112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9015" y="1016744"/>
            <a:ext cx="4504250" cy="108000"/>
          </a:xfrm>
          <a:prstGeom prst="rect">
            <a:avLst/>
          </a:prstGeom>
          <a:solidFill>
            <a:srgbClr val="B53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624000" y="6309319"/>
            <a:ext cx="2520000" cy="72000"/>
          </a:xfrm>
          <a:prstGeom prst="rect">
            <a:avLst/>
          </a:prstGeom>
          <a:solidFill>
            <a:srgbClr val="B8B9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pic>
        <p:nvPicPr>
          <p:cNvPr id="11" name="Picture 3" descr="D:\flore\communication\logos\Liris\logo_liris.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331660"/>
            <a:ext cx="1103510" cy="504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re 1"/>
          <p:cNvSpPr>
            <a:spLocks noGrp="1"/>
          </p:cNvSpPr>
          <p:nvPr>
            <p:ph type="title"/>
          </p:nvPr>
        </p:nvSpPr>
        <p:spPr/>
        <p:txBody>
          <a:bodyPr/>
          <a:lstStyle/>
          <a:p>
            <a:r>
              <a:rPr lang="fr-FR"/>
              <a:t>Click to edit Master title style</a:t>
            </a:r>
          </a:p>
        </p:txBody>
      </p:sp>
      <p:sp>
        <p:nvSpPr>
          <p:cNvPr id="3" name="Espace réservé du texte vertical 2"/>
          <p:cNvSpPr>
            <a:spLocks noGrp="1"/>
          </p:cNvSpPr>
          <p:nvPr>
            <p:ph type="body" orient="vert" idx="1"/>
          </p:nvPr>
        </p:nvSpPr>
        <p:spPr/>
        <p:txBody>
          <a:bodyPr vert="eaVert"/>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p>
        </p:txBody>
      </p:sp>
      <p:sp>
        <p:nvSpPr>
          <p:cNvPr id="4" name="Espace réservé de la date 3"/>
          <p:cNvSpPr>
            <a:spLocks noGrp="1"/>
          </p:cNvSpPr>
          <p:nvPr>
            <p:ph type="dt" sz="half" idx="10"/>
          </p:nvPr>
        </p:nvSpPr>
        <p:spPr/>
        <p:txBody>
          <a:bodyPr/>
          <a:lstStyle/>
          <a:p>
            <a:fld id="{708EC655-D5B5-41BA-9484-E785189FB307}" type="datetimeFigureOut">
              <a:rPr lang="fr-FR" smtClean="0"/>
              <a:t>27/01/2022</a:t>
            </a:fld>
            <a:endParaRPr lang="fr-FR"/>
          </a:p>
        </p:txBody>
      </p:sp>
      <p:sp>
        <p:nvSpPr>
          <p:cNvPr id="5" name="Espace réservé du pied de page 4"/>
          <p:cNvSpPr>
            <a:spLocks noGrp="1"/>
          </p:cNvSpPr>
          <p:nvPr>
            <p:ph type="ftr" sz="quarter" idx="11"/>
          </p:nvPr>
        </p:nvSpPr>
        <p:spPr/>
        <p:txBody>
          <a:bodyPr/>
          <a:lstStyle/>
          <a:p>
            <a:r>
              <a:rPr lang="fr-FR"/>
              <a:t>Visite de la direction INSA – 11/07/2012</a:t>
            </a:r>
          </a:p>
        </p:txBody>
      </p:sp>
      <p:sp>
        <p:nvSpPr>
          <p:cNvPr id="6" name="Espace réservé du numéro de diapositive 5"/>
          <p:cNvSpPr>
            <a:spLocks noGrp="1"/>
          </p:cNvSpPr>
          <p:nvPr>
            <p:ph type="sldNum" sz="quarter" idx="12"/>
          </p:nvPr>
        </p:nvSpPr>
        <p:spPr/>
        <p:txBody>
          <a:bodyPr/>
          <a:lstStyle/>
          <a:p>
            <a:fld id="{7664A356-5FC5-4016-A49F-FBDBD9DCAC68}" type="slidenum">
              <a:rPr lang="fr-FR" smtClean="0"/>
              <a:pPr/>
              <a:t>‹N°›</a:t>
            </a:fld>
            <a:endParaRPr lang="fr-FR"/>
          </a:p>
        </p:txBody>
      </p:sp>
    </p:spTree>
    <p:extLst>
      <p:ext uri="{BB962C8B-B14F-4D97-AF65-F5344CB8AC3E}">
        <p14:creationId xmlns:p14="http://schemas.microsoft.com/office/powerpoint/2010/main" val="1410134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Click to edit Master title style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p>
        </p:txBody>
      </p:sp>
      <p:sp>
        <p:nvSpPr>
          <p:cNvPr id="4" name="Espace réservé de la date 3"/>
          <p:cNvSpPr>
            <a:spLocks noGrp="1"/>
          </p:cNvSpPr>
          <p:nvPr>
            <p:ph type="dt" sz="half" idx="10"/>
          </p:nvPr>
        </p:nvSpPr>
        <p:spPr/>
        <p:txBody>
          <a:bodyPr/>
          <a:lstStyle/>
          <a:p>
            <a:fld id="{708EC655-D5B5-41BA-9484-E785189FB307}" type="datetimeFigureOut">
              <a:rPr lang="fr-FR" smtClean="0"/>
              <a:t>27/01/2022</a:t>
            </a:fld>
            <a:endParaRPr lang="fr-FR"/>
          </a:p>
        </p:txBody>
      </p:sp>
      <p:sp>
        <p:nvSpPr>
          <p:cNvPr id="5" name="Espace réservé du pied de page 4"/>
          <p:cNvSpPr>
            <a:spLocks noGrp="1"/>
          </p:cNvSpPr>
          <p:nvPr>
            <p:ph type="ftr" sz="quarter" idx="11"/>
          </p:nvPr>
        </p:nvSpPr>
        <p:spPr/>
        <p:txBody>
          <a:bodyPr/>
          <a:lstStyle/>
          <a:p>
            <a:r>
              <a:rPr lang="fr-FR"/>
              <a:t>Visite de la direction INSA – 11/07/2012</a:t>
            </a:r>
          </a:p>
        </p:txBody>
      </p:sp>
      <p:sp>
        <p:nvSpPr>
          <p:cNvPr id="6" name="Espace réservé du numéro de diapositive 5"/>
          <p:cNvSpPr>
            <a:spLocks noGrp="1"/>
          </p:cNvSpPr>
          <p:nvPr>
            <p:ph type="sldNum" sz="quarter" idx="12"/>
          </p:nvPr>
        </p:nvSpPr>
        <p:spPr/>
        <p:txBody>
          <a:bodyPr/>
          <a:lstStyle/>
          <a:p>
            <a:fld id="{C8A8010A-E946-449D-A24D-4546B4E0DFE8}" type="slidenum">
              <a:rPr lang="fr-FR" smtClean="0"/>
              <a:pPr/>
              <a:t>‹N°›</a:t>
            </a:fld>
            <a:endParaRPr lang="fr-FR"/>
          </a:p>
        </p:txBody>
      </p:sp>
    </p:spTree>
    <p:extLst>
      <p:ext uri="{BB962C8B-B14F-4D97-AF65-F5344CB8AC3E}">
        <p14:creationId xmlns:p14="http://schemas.microsoft.com/office/powerpoint/2010/main" val="3312175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p:nvPr/>
        </p:nvSpPr>
        <p:spPr>
          <a:xfrm>
            <a:off x="0" y="6309320"/>
            <a:ext cx="9144000" cy="54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8684" y="0"/>
            <a:ext cx="9144000" cy="112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457200" y="274638"/>
            <a:ext cx="8229600" cy="562074"/>
          </a:xfrm>
        </p:spPr>
        <p:txBody>
          <a:bodyPr>
            <a:normAutofit/>
          </a:bodyPr>
          <a:lstStyle>
            <a:lvl1pPr>
              <a:defRPr sz="3600" b="0">
                <a:solidFill>
                  <a:schemeClr val="tx1"/>
                </a:solidFill>
              </a:defRPr>
            </a:lvl1pPr>
          </a:lstStyle>
          <a:p>
            <a:r>
              <a:rPr lang="fr-FR"/>
              <a:t>Click to edit Master title style</a:t>
            </a:r>
            <a:endParaRPr lang="fr-FR" dirty="0"/>
          </a:p>
        </p:txBody>
      </p:sp>
      <p:sp>
        <p:nvSpPr>
          <p:cNvPr id="3" name="Espace réservé du contenu 2"/>
          <p:cNvSpPr>
            <a:spLocks noGrp="1"/>
          </p:cNvSpPr>
          <p:nvPr>
            <p:ph idx="1"/>
          </p:nvPr>
        </p:nvSpPr>
        <p:spPr>
          <a:xfrm>
            <a:off x="448516" y="1268760"/>
            <a:ext cx="8229600" cy="4896544"/>
          </a:xfrm>
        </p:spPr>
        <p:txBody>
          <a:bodyPr/>
          <a:lstStyle>
            <a:lvl1pPr marL="342900" indent="-342900">
              <a:buFontTx/>
              <a:buBlip>
                <a:blip r:embed="rId2"/>
              </a:buBlip>
              <a:defRPr sz="2800">
                <a:solidFill>
                  <a:schemeClr val="tx1"/>
                </a:solidFill>
              </a:defRPr>
            </a:lvl1pPr>
            <a:lvl2pPr marL="533400" indent="-285750">
              <a:buFontTx/>
              <a:buBlip>
                <a:blip r:embed="rId3"/>
              </a:buBlip>
              <a:defRPr sz="2600">
                <a:solidFill>
                  <a:schemeClr val="tx1"/>
                </a:solidFill>
              </a:defRPr>
            </a:lvl2pPr>
            <a:lvl3pPr marL="717550" indent="-266700">
              <a:buFontTx/>
              <a:buBlip>
                <a:blip r:embed="rId4"/>
              </a:buBlip>
              <a:defRPr>
                <a:solidFill>
                  <a:schemeClr val="tx1"/>
                </a:solidFill>
              </a:defRPr>
            </a:lvl3pPr>
            <a:lvl4pPr marL="987425" indent="-228600">
              <a:buFontTx/>
              <a:buBlip>
                <a:blip r:embed="rId5"/>
              </a:buBlip>
              <a:defRPr>
                <a:solidFill>
                  <a:schemeClr val="tx1"/>
                </a:solidFill>
              </a:defRPr>
            </a:lvl4pPr>
            <a:lvl5pPr marL="1246188" indent="-228600">
              <a:buFontTx/>
              <a:buBlip>
                <a:blip r:embed="rId6"/>
              </a:buBlip>
              <a:defRPr>
                <a:solidFill>
                  <a:schemeClr val="tx1"/>
                </a:solidFill>
              </a:defRPr>
            </a:lvl5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fr-FR" dirty="0"/>
          </a:p>
        </p:txBody>
      </p:sp>
      <p:sp>
        <p:nvSpPr>
          <p:cNvPr id="5" name="Espace réservé du pied de page 4"/>
          <p:cNvSpPr>
            <a:spLocks noGrp="1"/>
          </p:cNvSpPr>
          <p:nvPr>
            <p:ph type="ftr" sz="quarter" idx="11"/>
          </p:nvPr>
        </p:nvSpPr>
        <p:spPr/>
        <p:txBody>
          <a:bodyPr/>
          <a:lstStyle/>
          <a:p>
            <a:r>
              <a:rPr lang="fr-FR"/>
              <a:t>Visite de la direction INSA – 11/07/2012</a:t>
            </a:r>
          </a:p>
        </p:txBody>
      </p:sp>
      <p:sp>
        <p:nvSpPr>
          <p:cNvPr id="6" name="Espace réservé du numéro de diapositive 5"/>
          <p:cNvSpPr>
            <a:spLocks noGrp="1"/>
          </p:cNvSpPr>
          <p:nvPr>
            <p:ph type="sldNum" sz="quarter" idx="12"/>
          </p:nvPr>
        </p:nvSpPr>
        <p:spPr/>
        <p:txBody>
          <a:bodyPr/>
          <a:lstStyle/>
          <a:p>
            <a:fld id="{1B2081C2-6B42-489A-B82A-A5256D871A54}" type="slidenum">
              <a:rPr lang="fr-FR" smtClean="0"/>
              <a:pPr/>
              <a:t>‹N°›</a:t>
            </a:fld>
            <a:endParaRPr lang="fr-FR"/>
          </a:p>
        </p:txBody>
      </p:sp>
      <p:sp>
        <p:nvSpPr>
          <p:cNvPr id="10" name="Rectangle 9"/>
          <p:cNvSpPr/>
          <p:nvPr/>
        </p:nvSpPr>
        <p:spPr>
          <a:xfrm>
            <a:off x="-9015" y="1016744"/>
            <a:ext cx="4504250" cy="108000"/>
          </a:xfrm>
          <a:prstGeom prst="rect">
            <a:avLst/>
          </a:prstGeom>
          <a:solidFill>
            <a:srgbClr val="B53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6624000" y="6309319"/>
            <a:ext cx="2520000" cy="72000"/>
          </a:xfrm>
          <a:prstGeom prst="rect">
            <a:avLst/>
          </a:prstGeom>
          <a:solidFill>
            <a:srgbClr val="B8B9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pic>
        <p:nvPicPr>
          <p:cNvPr id="2051" name="Picture 3" descr="D:\flore\communication\logos\Liris\logo_liris.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7504" y="6331660"/>
            <a:ext cx="1103510" cy="504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49395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8" name="Rectangle 7"/>
          <p:cNvSpPr/>
          <p:nvPr/>
        </p:nvSpPr>
        <p:spPr>
          <a:xfrm>
            <a:off x="-14245" y="4365104"/>
            <a:ext cx="9144000" cy="147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2359" y="4365104"/>
            <a:ext cx="4504250" cy="144016"/>
          </a:xfrm>
          <a:prstGeom prst="rect">
            <a:avLst/>
          </a:prstGeom>
          <a:solidFill>
            <a:srgbClr val="B8B9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sp>
        <p:nvSpPr>
          <p:cNvPr id="11" name="Rectangle 10"/>
          <p:cNvSpPr/>
          <p:nvPr/>
        </p:nvSpPr>
        <p:spPr>
          <a:xfrm>
            <a:off x="4625505" y="5691113"/>
            <a:ext cx="4504250" cy="144016"/>
          </a:xfrm>
          <a:prstGeom prst="rect">
            <a:avLst/>
          </a:prstGeom>
          <a:solidFill>
            <a:srgbClr val="B53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722313" y="4406900"/>
            <a:ext cx="7772400" cy="1362075"/>
          </a:xfrm>
        </p:spPr>
        <p:txBody>
          <a:bodyPr anchor="ctr" anchorCtr="0">
            <a:normAutofit/>
          </a:bodyPr>
          <a:lstStyle>
            <a:lvl1pPr algn="l">
              <a:defRPr sz="3600" b="0" cap="none">
                <a:latin typeface="+mn-lt"/>
              </a:defRPr>
            </a:lvl1pPr>
          </a:lstStyle>
          <a:p>
            <a:r>
              <a:rPr lang="fr-FR"/>
              <a:t>Click to edit Master title style</a:t>
            </a:r>
            <a:endParaRPr lang="fr-FR" dirty="0"/>
          </a:p>
        </p:txBody>
      </p:sp>
      <p:sp>
        <p:nvSpPr>
          <p:cNvPr id="3" name="Espace réservé du texte 2"/>
          <p:cNvSpPr>
            <a:spLocks noGrp="1"/>
          </p:cNvSpPr>
          <p:nvPr>
            <p:ph type="body" idx="1"/>
          </p:nvPr>
        </p:nvSpPr>
        <p:spPr>
          <a:xfrm>
            <a:off x="722313" y="2906713"/>
            <a:ext cx="7772400" cy="1458391"/>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Click to edit Master text styles</a:t>
            </a:r>
          </a:p>
        </p:txBody>
      </p:sp>
      <p:sp>
        <p:nvSpPr>
          <p:cNvPr id="4" name="Espace réservé de la date 3"/>
          <p:cNvSpPr>
            <a:spLocks noGrp="1"/>
          </p:cNvSpPr>
          <p:nvPr>
            <p:ph type="dt" sz="half" idx="10"/>
          </p:nvPr>
        </p:nvSpPr>
        <p:spPr/>
        <p:txBody>
          <a:bodyPr/>
          <a:lstStyle/>
          <a:p>
            <a:fld id="{708EC655-D5B5-41BA-9484-E785189FB307}" type="datetimeFigureOut">
              <a:rPr lang="fr-FR" smtClean="0"/>
              <a:t>27/01/2022</a:t>
            </a:fld>
            <a:endParaRPr lang="fr-FR"/>
          </a:p>
        </p:txBody>
      </p:sp>
      <p:sp>
        <p:nvSpPr>
          <p:cNvPr id="5" name="Espace réservé du pied de page 4"/>
          <p:cNvSpPr>
            <a:spLocks noGrp="1"/>
          </p:cNvSpPr>
          <p:nvPr>
            <p:ph type="ftr" sz="quarter" idx="11"/>
          </p:nvPr>
        </p:nvSpPr>
        <p:spPr/>
        <p:txBody>
          <a:bodyPr/>
          <a:lstStyle/>
          <a:p>
            <a:r>
              <a:rPr lang="fr-FR"/>
              <a:t>Visite de la direction INSA – 11/07/2012</a:t>
            </a:r>
          </a:p>
        </p:txBody>
      </p:sp>
      <p:sp>
        <p:nvSpPr>
          <p:cNvPr id="6" name="Espace réservé du numéro de diapositive 5"/>
          <p:cNvSpPr>
            <a:spLocks noGrp="1"/>
          </p:cNvSpPr>
          <p:nvPr>
            <p:ph type="sldNum" sz="quarter" idx="12"/>
          </p:nvPr>
        </p:nvSpPr>
        <p:spPr/>
        <p:txBody>
          <a:bodyPr/>
          <a:lstStyle/>
          <a:p>
            <a:fld id="{0F4EF318-3BF4-4CF9-8DAF-95B8DE47CFF4}" type="slidenum">
              <a:rPr lang="fr-FR" smtClean="0"/>
              <a:pPr/>
              <a:t>‹N°›</a:t>
            </a:fld>
            <a:endParaRPr lang="fr-FR"/>
          </a:p>
        </p:txBody>
      </p:sp>
      <p:pic>
        <p:nvPicPr>
          <p:cNvPr id="7" name="Picture 3" descr="D:\flore\communication\logos\Liris\logo_liris.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331660"/>
            <a:ext cx="1103510" cy="504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25715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14" name="Rectangle 13"/>
          <p:cNvSpPr/>
          <p:nvPr/>
        </p:nvSpPr>
        <p:spPr>
          <a:xfrm>
            <a:off x="-8684" y="0"/>
            <a:ext cx="9144000" cy="112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9015" y="1016744"/>
            <a:ext cx="4504250" cy="108000"/>
          </a:xfrm>
          <a:prstGeom prst="rect">
            <a:avLst/>
          </a:prstGeom>
          <a:solidFill>
            <a:srgbClr val="B53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0" y="6309320"/>
            <a:ext cx="9144000" cy="54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624000" y="6309319"/>
            <a:ext cx="2520000" cy="72000"/>
          </a:xfrm>
          <a:prstGeom prst="rect">
            <a:avLst/>
          </a:prstGeom>
          <a:solidFill>
            <a:srgbClr val="B8B9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pic>
        <p:nvPicPr>
          <p:cNvPr id="11" name="Picture 3" descr="D:\flore\communication\logos\Liris\logo_liris.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331660"/>
            <a:ext cx="1103510" cy="504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re 1"/>
          <p:cNvSpPr>
            <a:spLocks noGrp="1"/>
          </p:cNvSpPr>
          <p:nvPr>
            <p:ph type="title"/>
          </p:nvPr>
        </p:nvSpPr>
        <p:spPr>
          <a:xfrm>
            <a:off x="457200" y="274638"/>
            <a:ext cx="8229600" cy="561600"/>
          </a:xfrm>
        </p:spPr>
        <p:txBody>
          <a:bodyPr/>
          <a:lstStyle/>
          <a:p>
            <a:r>
              <a:rPr lang="fr-FR"/>
              <a:t>Click to edit Master title style</a:t>
            </a:r>
            <a:endParaRPr lang="fr-FR" dirty="0"/>
          </a:p>
        </p:txBody>
      </p:sp>
      <p:sp>
        <p:nvSpPr>
          <p:cNvPr id="3" name="Espace réservé du contenu 2"/>
          <p:cNvSpPr>
            <a:spLocks noGrp="1"/>
          </p:cNvSpPr>
          <p:nvPr>
            <p:ph sz="half" idx="1"/>
          </p:nvPr>
        </p:nvSpPr>
        <p:spPr>
          <a:xfrm>
            <a:off x="457200" y="1600200"/>
            <a:ext cx="4038600" cy="4525963"/>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fr-FR" dirty="0"/>
          </a:p>
        </p:txBody>
      </p:sp>
      <p:sp>
        <p:nvSpPr>
          <p:cNvPr id="4" name="Espace réservé du contenu 3"/>
          <p:cNvSpPr>
            <a:spLocks noGrp="1"/>
          </p:cNvSpPr>
          <p:nvPr>
            <p:ph sz="half" idx="2"/>
          </p:nvPr>
        </p:nvSpPr>
        <p:spPr>
          <a:xfrm>
            <a:off x="4648200" y="1600200"/>
            <a:ext cx="4038600" cy="4525963"/>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fr-FR" dirty="0"/>
          </a:p>
        </p:txBody>
      </p:sp>
      <p:sp>
        <p:nvSpPr>
          <p:cNvPr id="6" name="Espace réservé du pied de page 5"/>
          <p:cNvSpPr>
            <a:spLocks noGrp="1"/>
          </p:cNvSpPr>
          <p:nvPr>
            <p:ph type="ftr" sz="quarter" idx="11"/>
          </p:nvPr>
        </p:nvSpPr>
        <p:spPr/>
        <p:txBody>
          <a:bodyPr/>
          <a:lstStyle/>
          <a:p>
            <a:r>
              <a:rPr lang="fr-FR"/>
              <a:t>Visite de la direction INSA – 11/07/2012</a:t>
            </a:r>
          </a:p>
        </p:txBody>
      </p:sp>
      <p:sp>
        <p:nvSpPr>
          <p:cNvPr id="7" name="Espace réservé du numéro de diapositive 6"/>
          <p:cNvSpPr>
            <a:spLocks noGrp="1"/>
          </p:cNvSpPr>
          <p:nvPr>
            <p:ph type="sldNum" sz="quarter" idx="12"/>
          </p:nvPr>
        </p:nvSpPr>
        <p:spPr/>
        <p:txBody>
          <a:bodyPr/>
          <a:lstStyle/>
          <a:p>
            <a:fld id="{3D6278B3-9574-4A64-99DA-179DE2B7B1AD}" type="slidenum">
              <a:rPr lang="fr-FR" smtClean="0"/>
              <a:pPr/>
              <a:t>‹N°›</a:t>
            </a:fld>
            <a:endParaRPr lang="fr-FR"/>
          </a:p>
        </p:txBody>
      </p:sp>
    </p:spTree>
    <p:extLst>
      <p:ext uri="{BB962C8B-B14F-4D97-AF65-F5344CB8AC3E}">
        <p14:creationId xmlns:p14="http://schemas.microsoft.com/office/powerpoint/2010/main" val="4147054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Rectangle 9"/>
          <p:cNvSpPr/>
          <p:nvPr/>
        </p:nvSpPr>
        <p:spPr>
          <a:xfrm>
            <a:off x="0" y="6309320"/>
            <a:ext cx="9144000" cy="54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8684" y="0"/>
            <a:ext cx="9144000" cy="112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9015" y="1016744"/>
            <a:ext cx="4504250" cy="108000"/>
          </a:xfrm>
          <a:prstGeom prst="rect">
            <a:avLst/>
          </a:prstGeom>
          <a:solidFill>
            <a:srgbClr val="B53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6624000" y="6309319"/>
            <a:ext cx="2520000" cy="72000"/>
          </a:xfrm>
          <a:prstGeom prst="rect">
            <a:avLst/>
          </a:prstGeom>
          <a:solidFill>
            <a:srgbClr val="B8B9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pic>
        <p:nvPicPr>
          <p:cNvPr id="14" name="Picture 3" descr="D:\flore\communication\logos\Liris\logo_liris.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331660"/>
            <a:ext cx="1103510" cy="504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re 1"/>
          <p:cNvSpPr>
            <a:spLocks noGrp="1"/>
          </p:cNvSpPr>
          <p:nvPr>
            <p:ph type="title"/>
          </p:nvPr>
        </p:nvSpPr>
        <p:spPr/>
        <p:txBody>
          <a:bodyPr/>
          <a:lstStyle>
            <a:lvl1pPr>
              <a:defRPr/>
            </a:lvl1pPr>
          </a:lstStyle>
          <a:p>
            <a:r>
              <a:rPr lang="fr-FR"/>
              <a:t>Click to edit Master title style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p>
        </p:txBody>
      </p:sp>
      <p:sp>
        <p:nvSpPr>
          <p:cNvPr id="7" name="Espace réservé de la date 6"/>
          <p:cNvSpPr>
            <a:spLocks noGrp="1"/>
          </p:cNvSpPr>
          <p:nvPr>
            <p:ph type="dt" sz="half" idx="10"/>
          </p:nvPr>
        </p:nvSpPr>
        <p:spPr/>
        <p:txBody>
          <a:bodyPr/>
          <a:lstStyle/>
          <a:p>
            <a:fld id="{708EC655-D5B5-41BA-9484-E785189FB307}" type="datetimeFigureOut">
              <a:rPr lang="fr-FR" smtClean="0"/>
              <a:t>27/01/2022</a:t>
            </a:fld>
            <a:endParaRPr lang="fr-FR"/>
          </a:p>
        </p:txBody>
      </p:sp>
      <p:sp>
        <p:nvSpPr>
          <p:cNvPr id="8" name="Espace réservé du pied de page 7"/>
          <p:cNvSpPr>
            <a:spLocks noGrp="1"/>
          </p:cNvSpPr>
          <p:nvPr>
            <p:ph type="ftr" sz="quarter" idx="11"/>
          </p:nvPr>
        </p:nvSpPr>
        <p:spPr/>
        <p:txBody>
          <a:bodyPr/>
          <a:lstStyle/>
          <a:p>
            <a:r>
              <a:rPr lang="fr-FR"/>
              <a:t>Visite de la direction INSA – 11/07/2012</a:t>
            </a:r>
          </a:p>
        </p:txBody>
      </p:sp>
      <p:sp>
        <p:nvSpPr>
          <p:cNvPr id="9" name="Espace réservé du numéro de diapositive 8"/>
          <p:cNvSpPr>
            <a:spLocks noGrp="1"/>
          </p:cNvSpPr>
          <p:nvPr>
            <p:ph type="sldNum" sz="quarter" idx="12"/>
          </p:nvPr>
        </p:nvSpPr>
        <p:spPr/>
        <p:txBody>
          <a:bodyPr/>
          <a:lstStyle/>
          <a:p>
            <a:fld id="{43DFFD3B-8FDC-4E4A-A53F-0F4EEB54DA17}" type="slidenum">
              <a:rPr lang="fr-FR" smtClean="0"/>
              <a:pPr/>
              <a:t>‹N°›</a:t>
            </a:fld>
            <a:endParaRPr lang="fr-FR"/>
          </a:p>
        </p:txBody>
      </p:sp>
    </p:spTree>
    <p:extLst>
      <p:ext uri="{BB962C8B-B14F-4D97-AF65-F5344CB8AC3E}">
        <p14:creationId xmlns:p14="http://schemas.microsoft.com/office/powerpoint/2010/main" val="2176200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Rectangle 5"/>
          <p:cNvSpPr/>
          <p:nvPr/>
        </p:nvSpPr>
        <p:spPr>
          <a:xfrm>
            <a:off x="0" y="6309320"/>
            <a:ext cx="9144000" cy="54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8684" y="0"/>
            <a:ext cx="9144000" cy="112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9015" y="1016744"/>
            <a:ext cx="4504250" cy="108000"/>
          </a:xfrm>
          <a:prstGeom prst="rect">
            <a:avLst/>
          </a:prstGeom>
          <a:solidFill>
            <a:srgbClr val="B53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6624000" y="6309319"/>
            <a:ext cx="2520000" cy="72000"/>
          </a:xfrm>
          <a:prstGeom prst="rect">
            <a:avLst/>
          </a:prstGeom>
          <a:solidFill>
            <a:srgbClr val="B8B9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pic>
        <p:nvPicPr>
          <p:cNvPr id="10" name="Picture 3" descr="D:\flore\communication\logos\Liris\logo_liris.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331660"/>
            <a:ext cx="1103510" cy="504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re 1"/>
          <p:cNvSpPr>
            <a:spLocks noGrp="1"/>
          </p:cNvSpPr>
          <p:nvPr>
            <p:ph type="title"/>
          </p:nvPr>
        </p:nvSpPr>
        <p:spPr/>
        <p:txBody>
          <a:bodyPr/>
          <a:lstStyle/>
          <a:p>
            <a:r>
              <a:rPr lang="fr-FR"/>
              <a:t>Click to edit Master title style</a:t>
            </a:r>
          </a:p>
        </p:txBody>
      </p:sp>
      <p:sp>
        <p:nvSpPr>
          <p:cNvPr id="3" name="Espace réservé de la date 2"/>
          <p:cNvSpPr>
            <a:spLocks noGrp="1"/>
          </p:cNvSpPr>
          <p:nvPr>
            <p:ph type="dt" sz="half" idx="10"/>
          </p:nvPr>
        </p:nvSpPr>
        <p:spPr/>
        <p:txBody>
          <a:bodyPr/>
          <a:lstStyle/>
          <a:p>
            <a:fld id="{708EC655-D5B5-41BA-9484-E785189FB307}" type="datetimeFigureOut">
              <a:rPr lang="fr-FR" smtClean="0"/>
              <a:t>27/01/2022</a:t>
            </a:fld>
            <a:endParaRPr lang="fr-FR"/>
          </a:p>
        </p:txBody>
      </p:sp>
      <p:sp>
        <p:nvSpPr>
          <p:cNvPr id="4" name="Espace réservé du pied de page 3"/>
          <p:cNvSpPr>
            <a:spLocks noGrp="1"/>
          </p:cNvSpPr>
          <p:nvPr>
            <p:ph type="ftr" sz="quarter" idx="11"/>
          </p:nvPr>
        </p:nvSpPr>
        <p:spPr/>
        <p:txBody>
          <a:bodyPr/>
          <a:lstStyle/>
          <a:p>
            <a:r>
              <a:rPr lang="fr-FR"/>
              <a:t>Lieu de la présentation - 17/11/2003</a:t>
            </a:r>
          </a:p>
        </p:txBody>
      </p:sp>
      <p:sp>
        <p:nvSpPr>
          <p:cNvPr id="5" name="Espace réservé du numéro de diapositive 4"/>
          <p:cNvSpPr>
            <a:spLocks noGrp="1"/>
          </p:cNvSpPr>
          <p:nvPr>
            <p:ph type="sldNum" sz="quarter" idx="12"/>
          </p:nvPr>
        </p:nvSpPr>
        <p:spPr/>
        <p:txBody>
          <a:bodyPr/>
          <a:lstStyle/>
          <a:p>
            <a:fld id="{4B5D7511-29DC-41AA-B8D0-22F62F18B892}" type="slidenum">
              <a:rPr lang="fr-FR" smtClean="0"/>
              <a:pPr/>
              <a:t>‹N°›</a:t>
            </a:fld>
            <a:endParaRPr lang="fr-FR"/>
          </a:p>
        </p:txBody>
      </p:sp>
    </p:spTree>
    <p:extLst>
      <p:ext uri="{BB962C8B-B14F-4D97-AF65-F5344CB8AC3E}">
        <p14:creationId xmlns:p14="http://schemas.microsoft.com/office/powerpoint/2010/main" val="267580212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Rectangle 4"/>
          <p:cNvSpPr/>
          <p:nvPr/>
        </p:nvSpPr>
        <p:spPr>
          <a:xfrm>
            <a:off x="0" y="6309320"/>
            <a:ext cx="9144000" cy="54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6624000" y="6309319"/>
            <a:ext cx="2520000" cy="72000"/>
          </a:xfrm>
          <a:prstGeom prst="rect">
            <a:avLst/>
          </a:prstGeom>
          <a:solidFill>
            <a:srgbClr val="B8B9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pic>
        <p:nvPicPr>
          <p:cNvPr id="9" name="Picture 3" descr="D:\flore\communication\logos\Liris\logo_liris.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331660"/>
            <a:ext cx="1103510" cy="504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Espace réservé de la date 1"/>
          <p:cNvSpPr>
            <a:spLocks noGrp="1"/>
          </p:cNvSpPr>
          <p:nvPr>
            <p:ph type="dt" sz="half" idx="10"/>
          </p:nvPr>
        </p:nvSpPr>
        <p:spPr/>
        <p:txBody>
          <a:bodyPr/>
          <a:lstStyle/>
          <a:p>
            <a:fld id="{708EC655-D5B5-41BA-9484-E785189FB307}" type="datetimeFigureOut">
              <a:rPr lang="fr-FR" smtClean="0"/>
              <a:t>27/01/2022</a:t>
            </a:fld>
            <a:endParaRPr lang="fr-FR"/>
          </a:p>
        </p:txBody>
      </p:sp>
      <p:sp>
        <p:nvSpPr>
          <p:cNvPr id="3" name="Espace réservé du pied de page 2"/>
          <p:cNvSpPr>
            <a:spLocks noGrp="1"/>
          </p:cNvSpPr>
          <p:nvPr>
            <p:ph type="ftr" sz="quarter" idx="11"/>
          </p:nvPr>
        </p:nvSpPr>
        <p:spPr/>
        <p:txBody>
          <a:bodyPr/>
          <a:lstStyle/>
          <a:p>
            <a:r>
              <a:rPr lang="fr-FR"/>
              <a:t>Visite de la direction INSA – 11/07/2012</a:t>
            </a:r>
          </a:p>
        </p:txBody>
      </p:sp>
      <p:sp>
        <p:nvSpPr>
          <p:cNvPr id="4" name="Espace réservé du numéro de diapositive 3"/>
          <p:cNvSpPr>
            <a:spLocks noGrp="1"/>
          </p:cNvSpPr>
          <p:nvPr>
            <p:ph type="sldNum" sz="quarter" idx="12"/>
          </p:nvPr>
        </p:nvSpPr>
        <p:spPr/>
        <p:txBody>
          <a:bodyPr/>
          <a:lstStyle/>
          <a:p>
            <a:fld id="{7E430743-DBD8-4E75-84FA-57A66CE5EAD4}" type="slidenum">
              <a:rPr lang="fr-FR" smtClean="0"/>
              <a:pPr/>
              <a:t>‹N°›</a:t>
            </a:fld>
            <a:endParaRPr lang="fr-FR"/>
          </a:p>
        </p:txBody>
      </p:sp>
    </p:spTree>
    <p:extLst>
      <p:ext uri="{BB962C8B-B14F-4D97-AF65-F5344CB8AC3E}">
        <p14:creationId xmlns:p14="http://schemas.microsoft.com/office/powerpoint/2010/main" val="438671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02676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Click to edit Master title style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Click to edit Master text styles</a:t>
            </a:r>
          </a:p>
        </p:txBody>
      </p:sp>
      <p:sp>
        <p:nvSpPr>
          <p:cNvPr id="5" name="Espace réservé de la date 4"/>
          <p:cNvSpPr>
            <a:spLocks noGrp="1"/>
          </p:cNvSpPr>
          <p:nvPr>
            <p:ph type="dt" sz="half" idx="10"/>
          </p:nvPr>
        </p:nvSpPr>
        <p:spPr/>
        <p:txBody>
          <a:bodyPr/>
          <a:lstStyle/>
          <a:p>
            <a:fld id="{708EC655-D5B5-41BA-9484-E785189FB307}" type="datetimeFigureOut">
              <a:rPr lang="fr-FR" smtClean="0"/>
              <a:t>27/01/2022</a:t>
            </a:fld>
            <a:endParaRPr lang="fr-FR"/>
          </a:p>
        </p:txBody>
      </p:sp>
      <p:sp>
        <p:nvSpPr>
          <p:cNvPr id="6" name="Espace réservé du pied de page 5"/>
          <p:cNvSpPr>
            <a:spLocks noGrp="1"/>
          </p:cNvSpPr>
          <p:nvPr>
            <p:ph type="ftr" sz="quarter" idx="11"/>
          </p:nvPr>
        </p:nvSpPr>
        <p:spPr/>
        <p:txBody>
          <a:bodyPr/>
          <a:lstStyle/>
          <a:p>
            <a:r>
              <a:rPr lang="fr-FR"/>
              <a:t>Visite de la direction INSA – 11/07/2012</a:t>
            </a:r>
          </a:p>
        </p:txBody>
      </p:sp>
      <p:sp>
        <p:nvSpPr>
          <p:cNvPr id="7" name="Espace réservé du numéro de diapositive 6"/>
          <p:cNvSpPr>
            <a:spLocks noGrp="1"/>
          </p:cNvSpPr>
          <p:nvPr>
            <p:ph type="sldNum" sz="quarter" idx="12"/>
          </p:nvPr>
        </p:nvSpPr>
        <p:spPr/>
        <p:txBody>
          <a:bodyPr/>
          <a:lstStyle/>
          <a:p>
            <a:fld id="{F36D378A-59BF-4340-9990-2AC4F21A1535}" type="slidenum">
              <a:rPr lang="fr-FR" smtClean="0"/>
              <a:pPr/>
              <a:t>‹N°›</a:t>
            </a:fld>
            <a:endParaRPr lang="fr-FR"/>
          </a:p>
        </p:txBody>
      </p:sp>
    </p:spTree>
    <p:extLst>
      <p:ext uri="{BB962C8B-B14F-4D97-AF65-F5344CB8AC3E}">
        <p14:creationId xmlns:p14="http://schemas.microsoft.com/office/powerpoint/2010/main" val="2409805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1" name="Image 2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87" y="0"/>
            <a:ext cx="9131825" cy="6858000"/>
          </a:xfrm>
          <a:prstGeom prst="rect">
            <a:avLst/>
          </a:prstGeom>
        </p:spPr>
      </p:pic>
      <p:sp>
        <p:nvSpPr>
          <p:cNvPr id="3" name="Espace réservé du texte 2"/>
          <p:cNvSpPr>
            <a:spLocks noGrp="1"/>
          </p:cNvSpPr>
          <p:nvPr>
            <p:ph type="body" idx="1"/>
          </p:nvPr>
        </p:nvSpPr>
        <p:spPr>
          <a:xfrm>
            <a:off x="457200" y="1340768"/>
            <a:ext cx="8229600" cy="4785395"/>
          </a:xfrm>
          <a:prstGeom prst="rect">
            <a:avLst/>
          </a:prstGeom>
        </p:spPr>
        <p:txBody>
          <a:bodyPr vert="horz" lIns="91440" tIns="45720" rIns="91440" bIns="4572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 name="Espace réservé du titre 1"/>
          <p:cNvSpPr>
            <a:spLocks noGrp="1"/>
          </p:cNvSpPr>
          <p:nvPr>
            <p:ph type="title"/>
          </p:nvPr>
        </p:nvSpPr>
        <p:spPr>
          <a:xfrm>
            <a:off x="457200" y="274638"/>
            <a:ext cx="8229600" cy="561600"/>
          </a:xfrm>
          <a:prstGeom prst="rect">
            <a:avLst/>
          </a:prstGeom>
        </p:spPr>
        <p:txBody>
          <a:bodyPr vert="horz" lIns="91440" tIns="45720" rIns="91440" bIns="45720" rtlCol="0" anchor="ctr">
            <a:normAutofit/>
          </a:bodyPr>
          <a:lstStyle/>
          <a:p>
            <a:r>
              <a:rPr lang="fr-FR" dirty="0"/>
              <a:t>Modifiez le style du titre</a:t>
            </a:r>
          </a:p>
        </p:txBody>
      </p:sp>
      <p:sp>
        <p:nvSpPr>
          <p:cNvPr id="4" name="Espace réservé de la date 3"/>
          <p:cNvSpPr>
            <a:spLocks noGrp="1"/>
          </p:cNvSpPr>
          <p:nvPr>
            <p:ph type="dt" sz="half" idx="2"/>
          </p:nvPr>
        </p:nvSpPr>
        <p:spPr>
          <a:xfrm>
            <a:off x="1763688" y="6356350"/>
            <a:ext cx="1188000" cy="365125"/>
          </a:xfrm>
          <a:prstGeom prst="rect">
            <a:avLst/>
          </a:prstGeom>
        </p:spPr>
        <p:txBody>
          <a:bodyPr vert="horz" lIns="91440" tIns="45720" rIns="91440" bIns="45720" rtlCol="0" anchor="ctr"/>
          <a:lstStyle>
            <a:lvl1pPr algn="l">
              <a:defRPr sz="1200">
                <a:solidFill>
                  <a:schemeClr val="tx1"/>
                </a:solidFill>
              </a:defRPr>
            </a:lvl1pPr>
          </a:lstStyle>
          <a:p>
            <a:fld id="{708EC655-D5B5-41BA-9484-E785189FB307}" type="datetimeFigureOut">
              <a:rPr lang="fr-FR" smtClean="0"/>
              <a:pPr/>
              <a:t>27/01/2022</a:t>
            </a:fld>
            <a:endParaRPr lang="fr-FR" dirty="0"/>
          </a:p>
        </p:txBody>
      </p:sp>
      <p:sp>
        <p:nvSpPr>
          <p:cNvPr id="6" name="Espace réservé du numéro de diapositive 5"/>
          <p:cNvSpPr>
            <a:spLocks noGrp="1"/>
          </p:cNvSpPr>
          <p:nvPr>
            <p:ph type="sldNum" sz="quarter" idx="4"/>
          </p:nvPr>
        </p:nvSpPr>
        <p:spPr>
          <a:xfrm>
            <a:off x="7498800" y="6356350"/>
            <a:ext cx="1188000" cy="365125"/>
          </a:xfrm>
          <a:prstGeom prst="rect">
            <a:avLst/>
          </a:prstGeom>
        </p:spPr>
        <p:txBody>
          <a:bodyPr vert="horz" lIns="91440" tIns="45720" rIns="91440" bIns="45720" rtlCol="0" anchor="ctr"/>
          <a:lstStyle>
            <a:lvl1pPr algn="r">
              <a:defRPr sz="1400">
                <a:solidFill>
                  <a:schemeClr val="tx1"/>
                </a:solidFill>
              </a:defRPr>
            </a:lvl1pPr>
          </a:lstStyle>
          <a:p>
            <a:fld id="{4B5D7511-29DC-41AA-B8D0-22F62F18B892}" type="slidenum">
              <a:rPr lang="fr-FR" smtClean="0"/>
              <a:pPr/>
              <a:t>‹N°›</a:t>
            </a:fld>
            <a:endParaRPr lang="fr-FR"/>
          </a:p>
        </p:txBody>
      </p:sp>
      <p:sp>
        <p:nvSpPr>
          <p:cNvPr id="5" name="Espace réservé du pied de page 4"/>
          <p:cNvSpPr>
            <a:spLocks noGrp="1"/>
          </p:cNvSpPr>
          <p:nvPr>
            <p:ph type="ftr" sz="quarter" idx="3"/>
          </p:nvPr>
        </p:nvSpPr>
        <p:spPr>
          <a:xfrm>
            <a:off x="3277208" y="6356350"/>
            <a:ext cx="3896072" cy="365125"/>
          </a:xfrm>
          <a:prstGeom prst="rect">
            <a:avLst/>
          </a:prstGeom>
        </p:spPr>
        <p:txBody>
          <a:bodyPr vert="horz" lIns="91440" tIns="45720" rIns="91440" bIns="45720" rtlCol="0" anchor="ctr"/>
          <a:lstStyle>
            <a:lvl1pPr algn="ctr">
              <a:defRPr sz="1200">
                <a:solidFill>
                  <a:schemeClr val="tx1"/>
                </a:solidFill>
              </a:defRPr>
            </a:lvl1pPr>
          </a:lstStyle>
          <a:p>
            <a:r>
              <a:rPr lang="fr-FR"/>
              <a:t>Lieu de la présentation - 17/11/2003</a:t>
            </a:r>
          </a:p>
        </p:txBody>
      </p:sp>
    </p:spTree>
    <p:extLst>
      <p:ext uri="{BB962C8B-B14F-4D97-AF65-F5344CB8AC3E}">
        <p14:creationId xmlns:p14="http://schemas.microsoft.com/office/powerpoint/2010/main" val="1063738585"/>
      </p:ext>
    </p:extLst>
  </p:cSld>
  <p:clrMap bg1="lt1" tx1="dk1" bg2="lt2" tx2="dk2" accent1="accent1" accent2="accent2" accent3="accent3" accent4="accent4" accent5="accent5" accent6="accent6" hlink="hlink" folHlink="folHlink"/>
  <p:sldLayoutIdLst>
    <p:sldLayoutId id="2147485496" r:id="rId1"/>
    <p:sldLayoutId id="2147485497" r:id="rId2"/>
    <p:sldLayoutId id="2147485498" r:id="rId3"/>
    <p:sldLayoutId id="2147485499" r:id="rId4"/>
    <p:sldLayoutId id="2147485500" r:id="rId5"/>
    <p:sldLayoutId id="2147485501" r:id="rId6"/>
    <p:sldLayoutId id="2147485502" r:id="rId7"/>
    <p:sldLayoutId id="2147485503" r:id="rId8"/>
    <p:sldLayoutId id="2147485504" r:id="rId9"/>
    <p:sldLayoutId id="2147485505" r:id="rId10"/>
    <p:sldLayoutId id="2147485506" r:id="rId11"/>
    <p:sldLayoutId id="2147485507" r:id="rId12"/>
  </p:sldLayoutIdLst>
  <p:hf hdr="0" ftr="0" dt="0"/>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Tx/>
        <a:buBlip>
          <a:blip r:embed="rId15"/>
        </a:buBlip>
        <a:defRPr sz="2600" b="1" kern="1200">
          <a:solidFill>
            <a:schemeClr val="tx1"/>
          </a:solidFill>
          <a:latin typeface="+mn-lt"/>
          <a:ea typeface="+mn-ea"/>
          <a:cs typeface="+mn-cs"/>
        </a:defRPr>
      </a:lvl1pPr>
      <a:lvl2pPr marL="533400" indent="-285750" algn="l" defTabSz="914400" rtl="0" eaLnBrk="1" latinLnBrk="0" hangingPunct="1">
        <a:spcBef>
          <a:spcPct val="20000"/>
        </a:spcBef>
        <a:buFontTx/>
        <a:buBlip>
          <a:blip r:embed="rId16"/>
        </a:buBlip>
        <a:defRPr sz="2600" kern="1200">
          <a:solidFill>
            <a:schemeClr val="tx1"/>
          </a:solidFill>
          <a:latin typeface="+mn-lt"/>
          <a:ea typeface="+mn-ea"/>
          <a:cs typeface="+mn-cs"/>
        </a:defRPr>
      </a:lvl2pPr>
      <a:lvl3pPr marL="717550" indent="-266700" algn="l" defTabSz="914400" rtl="0" eaLnBrk="1" latinLnBrk="0" hangingPunct="1">
        <a:spcBef>
          <a:spcPct val="20000"/>
        </a:spcBef>
        <a:buFontTx/>
        <a:buBlip>
          <a:blip r:embed="rId17"/>
        </a:buBlip>
        <a:defRPr sz="2400" kern="1200">
          <a:solidFill>
            <a:schemeClr val="tx1"/>
          </a:solidFill>
          <a:latin typeface="+mn-lt"/>
          <a:ea typeface="+mn-ea"/>
          <a:cs typeface="+mn-cs"/>
        </a:defRPr>
      </a:lvl3pPr>
      <a:lvl4pPr marL="987425" indent="-228600" algn="l" defTabSz="914400" rtl="0" eaLnBrk="1" latinLnBrk="0" hangingPunct="1">
        <a:spcBef>
          <a:spcPct val="20000"/>
        </a:spcBef>
        <a:buFontTx/>
        <a:buBlip>
          <a:blip r:embed="rId18"/>
        </a:buBlip>
        <a:defRPr sz="2000" i="1" kern="1200">
          <a:solidFill>
            <a:schemeClr val="tx1"/>
          </a:solidFill>
          <a:latin typeface="+mn-lt"/>
          <a:ea typeface="+mn-ea"/>
          <a:cs typeface="+mn-cs"/>
        </a:defRPr>
      </a:lvl4pPr>
      <a:lvl5pPr marL="1246188" indent="-228600" algn="l" defTabSz="914400" rtl="0" eaLnBrk="1" latinLnBrk="0" hangingPunct="1">
        <a:spcBef>
          <a:spcPct val="20000"/>
        </a:spcBef>
        <a:buFontTx/>
        <a:buBlip>
          <a:blip r:embed="rId19"/>
        </a:buBlip>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7.png"/><Relationship Id="rId7"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30.png"/><Relationship Id="rId5" Type="http://schemas.openxmlformats.org/officeDocument/2006/relationships/image" Target="../media/image5.png"/><Relationship Id="rId10" Type="http://schemas.openxmlformats.org/officeDocument/2006/relationships/image" Target="../media/image29.png"/><Relationship Id="rId4" Type="http://schemas.openxmlformats.org/officeDocument/2006/relationships/image" Target="../media/image8.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normAutofit/>
          </a:bodyPr>
          <a:lstStyle/>
          <a:p>
            <a:r>
              <a:rPr lang="fr-FR" b="1" dirty="0">
                <a:latin typeface="Century Gothic"/>
                <a:cs typeface="Century Gothic"/>
              </a:rPr>
              <a:t>Apprentissage non supervisé</a:t>
            </a:r>
            <a:endParaRPr lang="fr-FR" sz="3100" b="1" dirty="0">
              <a:latin typeface="Century Gothic"/>
              <a:cs typeface="Century Gothic"/>
            </a:endParaRPr>
          </a:p>
        </p:txBody>
      </p:sp>
      <p:sp>
        <p:nvSpPr>
          <p:cNvPr id="2" name="TextBox 1"/>
          <p:cNvSpPr txBox="1"/>
          <p:nvPr/>
        </p:nvSpPr>
        <p:spPr>
          <a:xfrm>
            <a:off x="-1384300" y="5791200"/>
            <a:ext cx="184666" cy="369332"/>
          </a:xfrm>
          <a:prstGeom prst="rect">
            <a:avLst/>
          </a:prstGeom>
          <a:noFill/>
        </p:spPr>
        <p:txBody>
          <a:bodyPr wrap="none" rtlCol="0">
            <a:spAutoFit/>
          </a:bodyPr>
          <a:lstStyle/>
          <a:p>
            <a:endParaRPr lang="en-US" dirty="0"/>
          </a:p>
        </p:txBody>
      </p:sp>
      <p:sp>
        <p:nvSpPr>
          <p:cNvPr id="3" name="Rectangle 2"/>
          <p:cNvSpPr/>
          <p:nvPr/>
        </p:nvSpPr>
        <p:spPr>
          <a:xfrm>
            <a:off x="6515100" y="4046835"/>
            <a:ext cx="2590800" cy="400110"/>
          </a:xfrm>
          <a:prstGeom prst="rect">
            <a:avLst/>
          </a:prstGeom>
        </p:spPr>
        <p:txBody>
          <a:bodyPr wrap="square">
            <a:spAutoFit/>
          </a:bodyPr>
          <a:lstStyle/>
          <a:p>
            <a:pPr algn="r"/>
            <a:r>
              <a:rPr lang="fr-FR" sz="2000" b="1" dirty="0">
                <a:latin typeface="Century Gothic"/>
                <a:cs typeface="Century Gothic"/>
              </a:rPr>
              <a:t>Haytham </a:t>
            </a:r>
            <a:r>
              <a:rPr lang="fr-FR" sz="2000" b="1" dirty="0" err="1">
                <a:latin typeface="Century Gothic"/>
                <a:cs typeface="Century Gothic"/>
              </a:rPr>
              <a:t>Elghazel</a:t>
            </a:r>
            <a:endParaRPr lang="en-US" sz="2000" dirty="0"/>
          </a:p>
        </p:txBody>
      </p:sp>
      <p:sp>
        <p:nvSpPr>
          <p:cNvPr id="6" name="Rectangle 5"/>
          <p:cNvSpPr/>
          <p:nvPr/>
        </p:nvSpPr>
        <p:spPr>
          <a:xfrm>
            <a:off x="2159000" y="4770735"/>
            <a:ext cx="4241800" cy="338554"/>
          </a:xfrm>
          <a:prstGeom prst="rect">
            <a:avLst/>
          </a:prstGeom>
        </p:spPr>
        <p:txBody>
          <a:bodyPr wrap="square">
            <a:spAutoFit/>
          </a:bodyPr>
          <a:lstStyle/>
          <a:p>
            <a:pPr algn="r"/>
            <a:r>
              <a:rPr lang="fr-FR" sz="1600" b="1" i="1" dirty="0">
                <a:latin typeface="Century Gothic"/>
                <a:cs typeface="Century Gothic"/>
              </a:rPr>
              <a:t>Pôle Data Science, Equipe DM2L</a:t>
            </a:r>
            <a:endParaRPr lang="en-US" sz="1600" b="1" i="1" dirty="0"/>
          </a:p>
        </p:txBody>
      </p:sp>
    </p:spTree>
    <p:extLst>
      <p:ext uri="{BB962C8B-B14F-4D97-AF65-F5344CB8AC3E}">
        <p14:creationId xmlns:p14="http://schemas.microsoft.com/office/powerpoint/2010/main" val="1834535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base">
              <a:spcAft>
                <a:spcPct val="0"/>
              </a:spcAft>
              <a:defRPr/>
            </a:pPr>
            <a:r>
              <a:rPr lang="fr-FR" sz="3100" b="1" dirty="0">
                <a:latin typeface="Century Gothic"/>
                <a:cs typeface="Century Gothic"/>
              </a:rPr>
              <a:t>La solution proposée : ACP</a:t>
            </a:r>
          </a:p>
        </p:txBody>
      </p:sp>
      <p:sp>
        <p:nvSpPr>
          <p:cNvPr id="3" name="Content Placeholder 2"/>
          <p:cNvSpPr>
            <a:spLocks noGrp="1"/>
          </p:cNvSpPr>
          <p:nvPr>
            <p:ph idx="1"/>
          </p:nvPr>
        </p:nvSpPr>
        <p:spPr>
          <a:xfrm>
            <a:off x="448516" y="1319560"/>
            <a:ext cx="8390684" cy="4896544"/>
          </a:xfrm>
        </p:spPr>
        <p:txBody>
          <a:bodyPr>
            <a:normAutofit fontScale="92500"/>
          </a:bodyPr>
          <a:lstStyle/>
          <a:p>
            <a:pPr marL="0" indent="0" algn="just">
              <a:buNone/>
            </a:pPr>
            <a:r>
              <a:rPr lang="fr-FR" sz="2400" dirty="0">
                <a:solidFill>
                  <a:schemeClr val="accent1"/>
                </a:solidFill>
                <a:latin typeface="Century Gothic"/>
              </a:rPr>
              <a:t>Analyse en composantes principales </a:t>
            </a:r>
            <a:r>
              <a:rPr lang="fr-FR" sz="2400" dirty="0">
                <a:solidFill>
                  <a:schemeClr val="accent1"/>
                </a:solidFill>
                <a:latin typeface="Century Gothic"/>
                <a:cs typeface="Century Gothic"/>
              </a:rPr>
              <a:t>(ACP) : </a:t>
            </a:r>
          </a:p>
          <a:p>
            <a:pPr algn="just">
              <a:buFont typeface="Arial" panose="020B0604020202020204" pitchFamily="34" charset="0"/>
              <a:buChar char="•"/>
            </a:pPr>
            <a:r>
              <a:rPr lang="fr-FR" sz="2200" dirty="0">
                <a:latin typeface="Century Gothic"/>
                <a:cs typeface="Century Gothic"/>
              </a:rPr>
              <a:t>Outil puissant pour analyser les corrélations entre plusieurs variables. </a:t>
            </a:r>
          </a:p>
          <a:p>
            <a:pPr algn="just">
              <a:buFont typeface="Arial" panose="020B0604020202020204" pitchFamily="34" charset="0"/>
              <a:buChar char="•"/>
            </a:pPr>
            <a:endParaRPr lang="fr-FR" sz="2200" dirty="0">
              <a:latin typeface="Century Gothic"/>
              <a:cs typeface="Century Gothic"/>
            </a:endParaRPr>
          </a:p>
          <a:p>
            <a:pPr algn="just">
              <a:buFont typeface="Arial" panose="020B0604020202020204" pitchFamily="34" charset="0"/>
              <a:buChar char="•"/>
            </a:pPr>
            <a:endParaRPr lang="fr-FR" sz="2200" dirty="0">
              <a:latin typeface="Century Gothic"/>
              <a:cs typeface="Century Gothic"/>
            </a:endParaRPr>
          </a:p>
          <a:p>
            <a:pPr algn="just">
              <a:buFont typeface="Arial" panose="020B0604020202020204" pitchFamily="34" charset="0"/>
              <a:buChar char="•"/>
            </a:pPr>
            <a:r>
              <a:rPr lang="fr-FR" sz="2200" dirty="0">
                <a:solidFill>
                  <a:schemeClr val="accent1"/>
                </a:solidFill>
                <a:latin typeface="Century Gothic"/>
                <a:cs typeface="Century Gothic"/>
              </a:rPr>
              <a:t>L’idée : </a:t>
            </a:r>
            <a:r>
              <a:rPr lang="fr-FR" sz="2200" dirty="0">
                <a:latin typeface="Century Gothic"/>
                <a:cs typeface="Century Gothic"/>
              </a:rPr>
              <a:t>Les corrélations entre les variables originales sont aspirées par les nouvelles dimensions crées : </a:t>
            </a:r>
            <a:r>
              <a:rPr lang="fr-FR" sz="2200" i="1" dirty="0">
                <a:solidFill>
                  <a:schemeClr val="accent1"/>
                </a:solidFill>
                <a:latin typeface="Century Gothic"/>
                <a:cs typeface="Century Gothic"/>
              </a:rPr>
              <a:t>La compression</a:t>
            </a:r>
          </a:p>
          <a:p>
            <a:pPr algn="just">
              <a:buFont typeface="Arial" panose="020B0604020202020204" pitchFamily="34" charset="0"/>
              <a:buChar char="•"/>
            </a:pPr>
            <a:endParaRPr lang="fr-FR" sz="2200" dirty="0">
              <a:latin typeface="Century Gothic"/>
              <a:cs typeface="Century Gothic"/>
            </a:endParaRPr>
          </a:p>
          <a:p>
            <a:pPr algn="just">
              <a:buFont typeface="Arial" panose="020B0604020202020204" pitchFamily="34" charset="0"/>
              <a:buChar char="•"/>
            </a:pPr>
            <a:r>
              <a:rPr lang="fr-FR" sz="2200" dirty="0">
                <a:latin typeface="Century Gothic"/>
                <a:cs typeface="Century Gothic"/>
              </a:rPr>
              <a:t>Permet d'obtenir de nouvelles</a:t>
            </a:r>
            <a:r>
              <a:rPr lang="fr-FR" sz="2200" dirty="0">
                <a:solidFill>
                  <a:srgbClr val="800000"/>
                </a:solidFill>
                <a:latin typeface="Century Gothic"/>
                <a:cs typeface="Century Gothic"/>
              </a:rPr>
              <a:t> </a:t>
            </a:r>
            <a:r>
              <a:rPr lang="fr-FR" sz="2200" dirty="0">
                <a:latin typeface="Century Gothic"/>
                <a:cs typeface="Century Gothic"/>
              </a:rPr>
              <a:t>variables non corrélées à forte variance (</a:t>
            </a:r>
            <a:r>
              <a:rPr lang="fr-FR" sz="2200" i="1" dirty="0">
                <a:latin typeface="Century Gothic"/>
                <a:cs typeface="Century Gothic"/>
              </a:rPr>
              <a:t>i.e. </a:t>
            </a:r>
            <a:r>
              <a:rPr lang="fr-FR" sz="2200" dirty="0">
                <a:latin typeface="Century Gothic"/>
                <a:cs typeface="Century Gothic"/>
              </a:rPr>
              <a:t>à fort pouvoir informatif) par </a:t>
            </a:r>
            <a:r>
              <a:rPr lang="fr-FR" sz="2200" dirty="0">
                <a:solidFill>
                  <a:schemeClr val="accent1"/>
                </a:solidFill>
                <a:latin typeface="Century Gothic"/>
                <a:cs typeface="Century Gothic"/>
              </a:rPr>
              <a:t>combinaison linéaire </a:t>
            </a:r>
            <a:r>
              <a:rPr lang="fr-FR" sz="2200" dirty="0">
                <a:latin typeface="Century Gothic"/>
                <a:cs typeface="Century Gothic"/>
              </a:rPr>
              <a:t>des </a:t>
            </a:r>
            <a:r>
              <a:rPr lang="fr-FR" sz="2200" i="1" dirty="0">
                <a:solidFill>
                  <a:schemeClr val="accent1"/>
                </a:solidFill>
                <a:latin typeface="Century Gothic"/>
                <a:cs typeface="Century Gothic"/>
              </a:rPr>
              <a:t>p</a:t>
            </a:r>
            <a:r>
              <a:rPr lang="fr-FR" sz="2200" dirty="0">
                <a:latin typeface="Century Gothic"/>
                <a:cs typeface="Century Gothic"/>
              </a:rPr>
              <a:t> variables initiales.</a:t>
            </a:r>
          </a:p>
          <a:p>
            <a:pPr algn="just">
              <a:buFont typeface="Arial" panose="020B0604020202020204" pitchFamily="34" charset="0"/>
              <a:buChar char="•"/>
            </a:pPr>
            <a:endParaRPr lang="fr-FR" sz="2200" dirty="0">
              <a:latin typeface="Century Gothic"/>
              <a:cs typeface="Century Gothic"/>
            </a:endParaRPr>
          </a:p>
          <a:p>
            <a:pPr algn="just">
              <a:buFont typeface="Arial" panose="020B0604020202020204" pitchFamily="34" charset="0"/>
              <a:buChar char="•"/>
            </a:pPr>
            <a:r>
              <a:rPr lang="fr-FR" sz="2200" dirty="0">
                <a:latin typeface="Century Gothic"/>
                <a:cs typeface="Century Gothic"/>
              </a:rPr>
              <a:t>Ces variables seront appelées </a:t>
            </a:r>
            <a:r>
              <a:rPr lang="fr-FR" sz="2200" dirty="0">
                <a:solidFill>
                  <a:schemeClr val="accent1"/>
                </a:solidFill>
                <a:latin typeface="Century Gothic"/>
                <a:cs typeface="Century Gothic"/>
              </a:rPr>
              <a:t>«</a:t>
            </a:r>
            <a:r>
              <a:rPr lang="fr-FR" sz="2200" i="1" dirty="0">
                <a:solidFill>
                  <a:schemeClr val="accent1"/>
                </a:solidFill>
                <a:latin typeface="Century Gothic"/>
                <a:cs typeface="Century Gothic"/>
              </a:rPr>
              <a:t>composantes principales</a:t>
            </a:r>
            <a:r>
              <a:rPr lang="fr-FR" sz="2200" dirty="0">
                <a:solidFill>
                  <a:schemeClr val="accent1"/>
                </a:solidFill>
                <a:latin typeface="Century Gothic"/>
                <a:cs typeface="Century Gothic"/>
              </a:rPr>
              <a:t>»</a:t>
            </a:r>
            <a:r>
              <a:rPr lang="fr-FR" sz="2200" dirty="0">
                <a:latin typeface="Century Gothic"/>
                <a:cs typeface="Century Gothic"/>
              </a:rPr>
              <a:t>, les axes qu’elles déterminent : </a:t>
            </a:r>
            <a:r>
              <a:rPr lang="fr-FR" sz="2200" dirty="0">
                <a:solidFill>
                  <a:schemeClr val="accent1"/>
                </a:solidFill>
                <a:latin typeface="Century Gothic"/>
                <a:cs typeface="Century Gothic"/>
              </a:rPr>
              <a:t>« axes principaux »</a:t>
            </a:r>
          </a:p>
          <a:p>
            <a:pPr algn="just"/>
            <a:endParaRPr lang="fr-FR" sz="2400" dirty="0">
              <a:latin typeface="Century Gothic"/>
              <a:cs typeface="Century Gothic"/>
            </a:endParaRPr>
          </a:p>
        </p:txBody>
      </p:sp>
      <p:sp>
        <p:nvSpPr>
          <p:cNvPr id="4" name="Slide Number Placeholder 3"/>
          <p:cNvSpPr>
            <a:spLocks noGrp="1"/>
          </p:cNvSpPr>
          <p:nvPr>
            <p:ph type="sldNum" sz="quarter" idx="12"/>
          </p:nvPr>
        </p:nvSpPr>
        <p:spPr/>
        <p:txBody>
          <a:bodyPr/>
          <a:lstStyle/>
          <a:p>
            <a:fld id="{1B2081C2-6B42-489A-B82A-A5256D871A54}" type="slidenum">
              <a:rPr lang="fr-FR" smtClean="0">
                <a:latin typeface="Century Gothic"/>
                <a:cs typeface="Century Gothic"/>
              </a:rPr>
              <a:pPr/>
              <a:t>10</a:t>
            </a:fld>
            <a:endParaRPr lang="fr-FR" dirty="0">
              <a:latin typeface="Century Gothic"/>
              <a:cs typeface="Century Gothic"/>
            </a:endParaRPr>
          </a:p>
        </p:txBody>
      </p:sp>
      <p:sp>
        <p:nvSpPr>
          <p:cNvPr id="5" name="TextBox 4"/>
          <p:cNvSpPr txBox="1"/>
          <p:nvPr/>
        </p:nvSpPr>
        <p:spPr>
          <a:xfrm>
            <a:off x="2425700" y="6832600"/>
            <a:ext cx="184666" cy="369332"/>
          </a:xfrm>
          <a:prstGeom prst="rect">
            <a:avLst/>
          </a:prstGeom>
          <a:noFill/>
        </p:spPr>
        <p:txBody>
          <a:bodyPr wrap="none" rtlCol="0">
            <a:spAutoFit/>
          </a:bodyPr>
          <a:lstStyle/>
          <a:p>
            <a:endParaRPr lang="en-US"/>
          </a:p>
        </p:txBody>
      </p:sp>
      <p:pic>
        <p:nvPicPr>
          <p:cNvPr id="7" name="Image 6">
            <a:extLst>
              <a:ext uri="{FF2B5EF4-FFF2-40B4-BE49-F238E27FC236}">
                <a16:creationId xmlns:a16="http://schemas.microsoft.com/office/drawing/2014/main" id="{1DE3192E-05D7-C345-A4B6-A8EF67C0EAA8}"/>
              </a:ext>
            </a:extLst>
          </p:cNvPr>
          <p:cNvPicPr>
            <a:picLocks noChangeAspect="1"/>
          </p:cNvPicPr>
          <p:nvPr/>
        </p:nvPicPr>
        <p:blipFill>
          <a:blip r:embed="rId3"/>
          <a:stretch>
            <a:fillRect/>
          </a:stretch>
        </p:blipFill>
        <p:spPr>
          <a:xfrm>
            <a:off x="3159889" y="2153878"/>
            <a:ext cx="2212050" cy="923782"/>
          </a:xfrm>
          <a:prstGeom prst="rect">
            <a:avLst/>
          </a:prstGeom>
        </p:spPr>
      </p:pic>
    </p:spTree>
    <p:extLst>
      <p:ext uri="{BB962C8B-B14F-4D97-AF65-F5344CB8AC3E}">
        <p14:creationId xmlns:p14="http://schemas.microsoft.com/office/powerpoint/2010/main" val="1787360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base">
              <a:spcAft>
                <a:spcPct val="0"/>
              </a:spcAft>
              <a:defRPr/>
            </a:pPr>
            <a:r>
              <a:rPr lang="fr-FR" sz="3100" b="1" dirty="0">
                <a:latin typeface="Century Gothic"/>
                <a:cs typeface="Century Gothic"/>
              </a:rPr>
              <a:t>ACP : Cas particulier de deux variables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516" y="1319560"/>
                <a:ext cx="8390684" cy="4896544"/>
              </a:xfrm>
            </p:spPr>
            <p:txBody>
              <a:bodyPr>
                <a:normAutofit lnSpcReduction="10000"/>
              </a:bodyPr>
              <a:lstStyle/>
              <a:p>
                <a:pPr algn="just">
                  <a:buFont typeface="Arial" panose="020B0604020202020204" pitchFamily="34" charset="0"/>
                  <a:buChar char="•"/>
                </a:pPr>
                <a:r>
                  <a:rPr lang="fr-FR" sz="2200" dirty="0">
                    <a:latin typeface="Century Gothic"/>
                    <a:cs typeface="Century Gothic"/>
                  </a:rPr>
                  <a:t>Données centrées réduites : </a:t>
                </a:r>
                <a:r>
                  <a:rPr lang="fr-FR" sz="2200" dirty="0">
                    <a:solidFill>
                      <a:schemeClr val="accent1"/>
                    </a:solidFill>
                    <a:latin typeface="Century Gothic"/>
                    <a:cs typeface="Century Gothic"/>
                  </a:rPr>
                  <a:t>ACP normée</a:t>
                </a:r>
              </a:p>
              <a:p>
                <a:pPr algn="just">
                  <a:buFont typeface="Arial" panose="020B0604020202020204" pitchFamily="34" charset="0"/>
                  <a:buChar char="•"/>
                </a:pPr>
                <a:endParaRPr lang="fr-FR" sz="2200" dirty="0">
                  <a:latin typeface="Century Gothic"/>
                  <a:cs typeface="Century Gothic"/>
                </a:endParaRPr>
              </a:p>
              <a:p>
                <a:pPr algn="just">
                  <a:buFont typeface="Arial" panose="020B0604020202020204" pitchFamily="34" charset="0"/>
                  <a:buChar char="•"/>
                </a:pPr>
                <a:r>
                  <a:rPr lang="fr-FR" sz="2200" dirty="0">
                    <a:latin typeface="Century Gothic"/>
                    <a:cs typeface="Century Gothic"/>
                  </a:rPr>
                  <a:t>On prend l’exemple des variables CYL et PUISS</a:t>
                </a:r>
              </a:p>
              <a:p>
                <a:pPr lvl="1" algn="just">
                  <a:buFont typeface="Arial" panose="020B0604020202020204" pitchFamily="34" charset="0"/>
                  <a:buChar char="•"/>
                </a:pPr>
                <a:r>
                  <a:rPr lang="fr-FR" sz="2000" b="1" dirty="0">
                    <a:solidFill>
                      <a:schemeClr val="accent1"/>
                    </a:solidFill>
                    <a:latin typeface="Century Gothic"/>
                    <a:cs typeface="Century Gothic"/>
                  </a:rPr>
                  <a:t>Inertie totale</a:t>
                </a:r>
                <a:r>
                  <a:rPr lang="fr-FR" sz="2000" dirty="0">
                    <a:latin typeface="Century Gothic"/>
                    <a:cs typeface="Century Gothic"/>
                  </a:rPr>
                  <a:t> </a:t>
                </a:r>
                <a14:m>
                  <m:oMath xmlns:m="http://schemas.openxmlformats.org/officeDocument/2006/math">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𝐼</m:t>
                        </m:r>
                      </m:e>
                      <m:sub>
                        <m:r>
                          <a:rPr lang="fr-FR" sz="2000" i="1">
                            <a:latin typeface="Cambria Math" panose="02040503050406030204" pitchFamily="18" charset="0"/>
                            <a:ea typeface="Cambria Math" panose="02040503050406030204" pitchFamily="18" charset="0"/>
                          </a:rPr>
                          <m:t>𝑝</m:t>
                        </m:r>
                      </m:sub>
                    </m:sSub>
                    <m:r>
                      <a:rPr lang="fr-FR" sz="2000" i="1">
                        <a:latin typeface="Cambria Math" panose="02040503050406030204" pitchFamily="18" charset="0"/>
                        <a:ea typeface="Cambria Math" panose="02040503050406030204" pitchFamily="18" charset="0"/>
                      </a:rPr>
                      <m:t> </m:t>
                    </m:r>
                  </m:oMath>
                </a14:m>
                <a:r>
                  <a:rPr lang="fr-FR" sz="2000" dirty="0">
                    <a:latin typeface="Century Gothic"/>
                    <a:cs typeface="Century Gothic"/>
                  </a:rPr>
                  <a:t>=</a:t>
                </a:r>
                <a:r>
                  <a:rPr lang="fr-FR" sz="2000" b="1" i="1" dirty="0">
                    <a:latin typeface="Century Gothic"/>
                    <a:cs typeface="Century Gothic"/>
                  </a:rPr>
                  <a:t> </a:t>
                </a:r>
                <a:r>
                  <a:rPr lang="fr-FR" sz="2000" i="1" dirty="0">
                    <a:latin typeface="Century Gothic"/>
                    <a:cs typeface="Century Gothic"/>
                  </a:rPr>
                  <a:t>p</a:t>
                </a:r>
                <a:r>
                  <a:rPr lang="fr-FR" sz="2000" b="1" i="1" dirty="0">
                    <a:latin typeface="Century Gothic"/>
                    <a:cs typeface="Century Gothic"/>
                  </a:rPr>
                  <a:t> </a:t>
                </a:r>
                <a:r>
                  <a:rPr lang="fr-FR" sz="2000" dirty="0">
                    <a:latin typeface="Century Gothic"/>
                    <a:cs typeface="Century Gothic"/>
                  </a:rPr>
                  <a:t>= 2</a:t>
                </a:r>
              </a:p>
              <a:p>
                <a:pPr lvl="1" algn="just">
                  <a:buFont typeface="Arial" panose="020B0604020202020204" pitchFamily="34" charset="0"/>
                  <a:buChar char="•"/>
                </a:pPr>
                <a:endParaRPr lang="fr-FR" sz="2000" dirty="0">
                  <a:latin typeface="Century Gothic"/>
                  <a:cs typeface="Century Gothic"/>
                </a:endParaRPr>
              </a:p>
              <a:p>
                <a:pPr lvl="1" algn="just">
                  <a:buFont typeface="Arial" panose="020B0604020202020204" pitchFamily="34" charset="0"/>
                  <a:buChar char="•"/>
                </a:pPr>
                <a:r>
                  <a:rPr lang="fr-FR" sz="2000" dirty="0">
                    <a:latin typeface="Century Gothic"/>
                    <a:cs typeface="Century Gothic"/>
                  </a:rPr>
                  <a:t>Après résolution du problème algébrique </a:t>
                </a:r>
                <a14:m>
                  <m:oMath xmlns:m="http://schemas.openxmlformats.org/officeDocument/2006/math">
                    <m:func>
                      <m:funcPr>
                        <m:ctrlPr>
                          <a:rPr lang="fr-FR" sz="2000" b="1" i="1" smtClean="0">
                            <a:latin typeface="Cambria Math" panose="02040503050406030204" pitchFamily="18" charset="0"/>
                            <a:ea typeface="Cambria Math" panose="02040503050406030204" pitchFamily="18" charset="0"/>
                            <a:cs typeface="Century Gothic"/>
                          </a:rPr>
                        </m:ctrlPr>
                      </m:funcPr>
                      <m:fName>
                        <m:r>
                          <a:rPr lang="fr-FR" sz="2000" b="1" i="0" smtClean="0">
                            <a:latin typeface="Cambria Math" panose="02040503050406030204" pitchFamily="18" charset="0"/>
                            <a:ea typeface="Cambria Math" panose="02040503050406030204" pitchFamily="18" charset="0"/>
                            <a:cs typeface="Century Gothic"/>
                          </a:rPr>
                          <m:t>𝐝𝐞𝐭</m:t>
                        </m:r>
                      </m:fName>
                      <m:e>
                        <m:d>
                          <m:dPr>
                            <m:ctrlPr>
                              <a:rPr lang="fr-FR" sz="2000" b="1" i="1" smtClean="0">
                                <a:latin typeface="Cambria Math" panose="02040503050406030204" pitchFamily="18" charset="0"/>
                                <a:ea typeface="Cambria Math" panose="02040503050406030204" pitchFamily="18" charset="0"/>
                                <a:cs typeface="Century Gothic"/>
                              </a:rPr>
                            </m:ctrlPr>
                          </m:dPr>
                          <m:e>
                            <m:r>
                              <a:rPr lang="fr-FR" sz="2000" b="1" i="1" smtClean="0">
                                <a:latin typeface="Cambria Math" panose="02040503050406030204" pitchFamily="18" charset="0"/>
                                <a:ea typeface="Cambria Math" panose="02040503050406030204" pitchFamily="18" charset="0"/>
                                <a:cs typeface="Century Gothic"/>
                              </a:rPr>
                              <m:t>𝑹</m:t>
                            </m:r>
                            <m:r>
                              <a:rPr lang="fr-FR" sz="2000" b="1" i="1" smtClean="0">
                                <a:latin typeface="Cambria Math" panose="02040503050406030204" pitchFamily="18" charset="0"/>
                                <a:ea typeface="Cambria Math" panose="02040503050406030204" pitchFamily="18" charset="0"/>
                                <a:cs typeface="Century Gothic"/>
                              </a:rPr>
                              <m:t>−</m:t>
                            </m:r>
                            <m:r>
                              <a:rPr lang="fr-FR" sz="2000" b="1" i="1">
                                <a:latin typeface="Cambria Math" panose="02040503050406030204" pitchFamily="18" charset="0"/>
                                <a:ea typeface="Cambria Math" panose="02040503050406030204" pitchFamily="18" charset="0"/>
                                <a:cs typeface="Century Gothic"/>
                              </a:rPr>
                              <m:t>𝝀</m:t>
                            </m:r>
                            <m:r>
                              <a:rPr lang="fr-FR" sz="2000" b="1" i="1" smtClean="0">
                                <a:latin typeface="Cambria Math" panose="02040503050406030204" pitchFamily="18" charset="0"/>
                                <a:ea typeface="Cambria Math" panose="02040503050406030204" pitchFamily="18" charset="0"/>
                                <a:cs typeface="Century Gothic"/>
                              </a:rPr>
                              <m:t>×</m:t>
                            </m:r>
                            <m:r>
                              <a:rPr lang="fr-FR" sz="2000" b="1" i="1" smtClean="0">
                                <a:latin typeface="Cambria Math" panose="02040503050406030204" pitchFamily="18" charset="0"/>
                                <a:ea typeface="Cambria Math" panose="02040503050406030204" pitchFamily="18" charset="0"/>
                                <a:cs typeface="Century Gothic"/>
                              </a:rPr>
                              <m:t>𝑰</m:t>
                            </m:r>
                          </m:e>
                        </m:d>
                      </m:e>
                    </m:func>
                    <m:r>
                      <a:rPr lang="fr-FR" sz="2000" b="1" i="1" smtClean="0">
                        <a:latin typeface="Cambria Math" panose="02040503050406030204" pitchFamily="18" charset="0"/>
                        <a:ea typeface="Cambria Math" panose="02040503050406030204" pitchFamily="18" charset="0"/>
                        <a:cs typeface="Century Gothic"/>
                      </a:rPr>
                      <m:t>=</m:t>
                    </m:r>
                    <m:r>
                      <a:rPr lang="fr-FR" sz="2000" b="1" i="1" smtClean="0">
                        <a:latin typeface="Cambria Math" panose="02040503050406030204" pitchFamily="18" charset="0"/>
                        <a:ea typeface="Cambria Math" panose="02040503050406030204" pitchFamily="18" charset="0"/>
                        <a:cs typeface="Century Gothic"/>
                      </a:rPr>
                      <m:t>𝟎</m:t>
                    </m:r>
                    <m:r>
                      <a:rPr lang="fr-FR" sz="2000" b="0" i="1" smtClean="0">
                        <a:latin typeface="Cambria Math" panose="02040503050406030204" pitchFamily="18" charset="0"/>
                        <a:ea typeface="Cambria Math" panose="02040503050406030204" pitchFamily="18" charset="0"/>
                        <a:cs typeface="Century Gothic"/>
                      </a:rPr>
                      <m:t>, </m:t>
                    </m:r>
                  </m:oMath>
                </a14:m>
                <a:r>
                  <a:rPr lang="fr-FR" sz="2000" dirty="0">
                    <a:latin typeface="Century Gothic"/>
                    <a:cs typeface="Century Gothic"/>
                  </a:rPr>
                  <a:t>deux valeurs propres obtenues </a:t>
                </a:r>
                <a14:m>
                  <m:oMath xmlns:m="http://schemas.openxmlformats.org/officeDocument/2006/math">
                    <m:r>
                      <a:rPr lang="fr-FR" sz="2000" b="1" i="1" smtClean="0">
                        <a:solidFill>
                          <a:schemeClr val="accent1"/>
                        </a:solidFill>
                        <a:latin typeface="Cambria Math" panose="02040503050406030204" pitchFamily="18" charset="0"/>
                        <a:ea typeface="Cambria Math" panose="02040503050406030204" pitchFamily="18" charset="0"/>
                        <a:cs typeface="Century Gothic"/>
                      </a:rPr>
                      <m:t>𝝀</m:t>
                    </m:r>
                    <m:r>
                      <a:rPr lang="fr-FR" sz="2000" b="1" i="1" smtClean="0">
                        <a:solidFill>
                          <a:schemeClr val="accent1"/>
                        </a:solidFill>
                        <a:latin typeface="Cambria Math" panose="02040503050406030204" pitchFamily="18" charset="0"/>
                        <a:ea typeface="Cambria Math" panose="02040503050406030204" pitchFamily="18" charset="0"/>
                        <a:cs typeface="Century Gothic"/>
                      </a:rPr>
                      <m:t>𝟏</m:t>
                    </m:r>
                    <m:r>
                      <a:rPr lang="fr-FR" sz="2000" b="1" i="1" smtClean="0">
                        <a:solidFill>
                          <a:schemeClr val="accent1"/>
                        </a:solidFill>
                        <a:latin typeface="Cambria Math" panose="02040503050406030204" pitchFamily="18" charset="0"/>
                        <a:ea typeface="Cambria Math" panose="02040503050406030204" pitchFamily="18" charset="0"/>
                        <a:cs typeface="Century Gothic"/>
                      </a:rPr>
                      <m:t>=</m:t>
                    </m:r>
                    <m:r>
                      <a:rPr lang="fr-FR" sz="2000" b="1" i="1" smtClean="0">
                        <a:solidFill>
                          <a:schemeClr val="accent1"/>
                        </a:solidFill>
                        <a:latin typeface="Cambria Math" panose="02040503050406030204" pitchFamily="18" charset="0"/>
                        <a:ea typeface="Cambria Math" panose="02040503050406030204" pitchFamily="18" charset="0"/>
                        <a:cs typeface="Century Gothic"/>
                      </a:rPr>
                      <m:t>𝟏</m:t>
                    </m:r>
                    <m:r>
                      <a:rPr lang="fr-FR" sz="2000" b="1" i="1" smtClean="0">
                        <a:solidFill>
                          <a:schemeClr val="accent1"/>
                        </a:solidFill>
                        <a:latin typeface="Cambria Math" panose="02040503050406030204" pitchFamily="18" charset="0"/>
                        <a:ea typeface="Cambria Math" panose="02040503050406030204" pitchFamily="18" charset="0"/>
                        <a:cs typeface="Century Gothic"/>
                      </a:rPr>
                      <m:t>.</m:t>
                    </m:r>
                    <m:r>
                      <a:rPr lang="fr-FR" sz="2000" b="1" i="1" smtClean="0">
                        <a:solidFill>
                          <a:schemeClr val="accent1"/>
                        </a:solidFill>
                        <a:latin typeface="Cambria Math" panose="02040503050406030204" pitchFamily="18" charset="0"/>
                        <a:ea typeface="Cambria Math" panose="02040503050406030204" pitchFamily="18" charset="0"/>
                        <a:cs typeface="Century Gothic"/>
                      </a:rPr>
                      <m:t>𝟕𝟗𝟔𝟔𝟐</m:t>
                    </m:r>
                  </m:oMath>
                </a14:m>
                <a:r>
                  <a:rPr lang="fr-FR" sz="2000" b="1" dirty="0">
                    <a:solidFill>
                      <a:schemeClr val="accent1"/>
                    </a:solidFill>
                    <a:latin typeface="Century Gothic"/>
                    <a:cs typeface="Century Gothic"/>
                  </a:rPr>
                  <a:t> </a:t>
                </a:r>
                <a:r>
                  <a:rPr lang="fr-FR" sz="2000" dirty="0">
                    <a:latin typeface="Century Gothic"/>
                    <a:cs typeface="Century Gothic"/>
                  </a:rPr>
                  <a:t>et</a:t>
                </a:r>
                <a14:m>
                  <m:oMath xmlns:m="http://schemas.openxmlformats.org/officeDocument/2006/math">
                    <m:r>
                      <a:rPr lang="fr-FR" sz="2000" b="0" i="0" smtClean="0">
                        <a:latin typeface="Cambria Math" panose="02040503050406030204" pitchFamily="18" charset="0"/>
                        <a:ea typeface="Cambria Math" panose="02040503050406030204" pitchFamily="18" charset="0"/>
                        <a:cs typeface="Century Gothic"/>
                      </a:rPr>
                      <m:t> </m:t>
                    </m:r>
                    <m:r>
                      <a:rPr lang="fr-FR" sz="2000" b="1" i="1" smtClean="0">
                        <a:solidFill>
                          <a:schemeClr val="accent1"/>
                        </a:solidFill>
                        <a:latin typeface="Cambria Math" panose="02040503050406030204" pitchFamily="18" charset="0"/>
                        <a:ea typeface="Cambria Math" panose="02040503050406030204" pitchFamily="18" charset="0"/>
                        <a:cs typeface="Century Gothic"/>
                      </a:rPr>
                      <m:t>𝝀</m:t>
                    </m:r>
                    <m:r>
                      <a:rPr lang="fr-FR" sz="2000" b="1" i="1">
                        <a:solidFill>
                          <a:schemeClr val="accent1"/>
                        </a:solidFill>
                        <a:latin typeface="Cambria Math" panose="02040503050406030204" pitchFamily="18" charset="0"/>
                        <a:ea typeface="Cambria Math" panose="02040503050406030204" pitchFamily="18" charset="0"/>
                        <a:cs typeface="Century Gothic"/>
                      </a:rPr>
                      <m:t>𝟐</m:t>
                    </m:r>
                    <m:r>
                      <a:rPr lang="fr-FR" sz="2000" b="1" i="1">
                        <a:solidFill>
                          <a:schemeClr val="accent1"/>
                        </a:solidFill>
                        <a:latin typeface="Cambria Math" panose="02040503050406030204" pitchFamily="18" charset="0"/>
                        <a:ea typeface="Cambria Math" panose="02040503050406030204" pitchFamily="18" charset="0"/>
                        <a:cs typeface="Century Gothic"/>
                      </a:rPr>
                      <m:t>=</m:t>
                    </m:r>
                    <m:r>
                      <a:rPr lang="fr-FR" sz="2000" b="1" i="1">
                        <a:solidFill>
                          <a:schemeClr val="accent1"/>
                        </a:solidFill>
                        <a:latin typeface="Cambria Math" panose="02040503050406030204" pitchFamily="18" charset="0"/>
                        <a:ea typeface="Cambria Math" panose="02040503050406030204" pitchFamily="18" charset="0"/>
                        <a:cs typeface="Century Gothic"/>
                      </a:rPr>
                      <m:t>𝟎</m:t>
                    </m:r>
                    <m:r>
                      <a:rPr lang="fr-FR" sz="2000" b="1" i="1">
                        <a:solidFill>
                          <a:schemeClr val="accent1"/>
                        </a:solidFill>
                        <a:latin typeface="Cambria Math" panose="02040503050406030204" pitchFamily="18" charset="0"/>
                        <a:ea typeface="Cambria Math" panose="02040503050406030204" pitchFamily="18" charset="0"/>
                        <a:cs typeface="Century Gothic"/>
                      </a:rPr>
                      <m:t>.</m:t>
                    </m:r>
                    <m:r>
                      <a:rPr lang="fr-FR" sz="2000" b="1" i="1">
                        <a:solidFill>
                          <a:schemeClr val="accent1"/>
                        </a:solidFill>
                        <a:latin typeface="Cambria Math" panose="02040503050406030204" pitchFamily="18" charset="0"/>
                        <a:ea typeface="Cambria Math" panose="02040503050406030204" pitchFamily="18" charset="0"/>
                        <a:cs typeface="Century Gothic"/>
                      </a:rPr>
                      <m:t>𝟐𝟎𝟑𝟑𝟕</m:t>
                    </m:r>
                  </m:oMath>
                </a14:m>
                <a:r>
                  <a:rPr lang="fr-FR" sz="2000" b="1" i="1" dirty="0">
                    <a:solidFill>
                      <a:schemeClr val="accent1"/>
                    </a:solidFill>
                    <a:latin typeface="Cambria Math" panose="02040503050406030204" pitchFamily="18" charset="0"/>
                    <a:ea typeface="Cambria Math" panose="02040503050406030204" pitchFamily="18" charset="0"/>
                    <a:cs typeface="Century Gothic"/>
                  </a:rPr>
                  <a:t> </a:t>
                </a:r>
                <a:r>
                  <a:rPr lang="fr-FR" sz="2000" dirty="0">
                    <a:latin typeface="Century Gothic"/>
                    <a:cs typeface="Century Gothic"/>
                  </a:rPr>
                  <a:t>sachant que</a:t>
                </a:r>
                <a:r>
                  <a:rPr lang="fr-FR" sz="2000" i="1" dirty="0">
                    <a:latin typeface="Cambria Math" panose="02040503050406030204" pitchFamily="18" charset="0"/>
                    <a:ea typeface="Cambria Math" panose="02040503050406030204" pitchFamily="18" charset="0"/>
                    <a:cs typeface="Century Gothic"/>
                  </a:rPr>
                  <a:t> </a:t>
                </a:r>
                <a14:m>
                  <m:oMath xmlns:m="http://schemas.openxmlformats.org/officeDocument/2006/math">
                    <m:r>
                      <a:rPr lang="fr-FR" sz="2000" b="1" i="1" smtClean="0">
                        <a:solidFill>
                          <a:schemeClr val="accent1"/>
                        </a:solidFill>
                        <a:latin typeface="Cambria Math" panose="02040503050406030204" pitchFamily="18" charset="0"/>
                        <a:ea typeface="Cambria Math" panose="02040503050406030204" pitchFamily="18" charset="0"/>
                        <a:cs typeface="Century Gothic"/>
                      </a:rPr>
                      <m:t>𝝀</m:t>
                    </m:r>
                    <m:r>
                      <a:rPr lang="fr-FR" sz="2000" b="1" i="1" smtClean="0">
                        <a:solidFill>
                          <a:schemeClr val="accent1"/>
                        </a:solidFill>
                        <a:latin typeface="Cambria Math" panose="02040503050406030204" pitchFamily="18" charset="0"/>
                        <a:ea typeface="Cambria Math" panose="02040503050406030204" pitchFamily="18" charset="0"/>
                        <a:cs typeface="Century Gothic"/>
                      </a:rPr>
                      <m:t>𝟏</m:t>
                    </m:r>
                    <m:r>
                      <a:rPr lang="fr-FR" sz="2000" b="1" i="1" smtClean="0">
                        <a:solidFill>
                          <a:schemeClr val="accent1"/>
                        </a:solidFill>
                        <a:latin typeface="Cambria Math" panose="02040503050406030204" pitchFamily="18" charset="0"/>
                        <a:ea typeface="Cambria Math" panose="02040503050406030204" pitchFamily="18" charset="0"/>
                        <a:cs typeface="Century Gothic"/>
                      </a:rPr>
                      <m:t>+</m:t>
                    </m:r>
                    <m:r>
                      <a:rPr lang="fr-FR" sz="2000" b="1" i="1" smtClean="0">
                        <a:solidFill>
                          <a:schemeClr val="accent1"/>
                        </a:solidFill>
                        <a:latin typeface="Cambria Math" panose="02040503050406030204" pitchFamily="18" charset="0"/>
                        <a:ea typeface="Cambria Math" panose="02040503050406030204" pitchFamily="18" charset="0"/>
                        <a:cs typeface="Century Gothic"/>
                      </a:rPr>
                      <m:t>𝝀</m:t>
                    </m:r>
                    <m:r>
                      <a:rPr lang="fr-FR" sz="2000" b="1" i="1" smtClean="0">
                        <a:solidFill>
                          <a:schemeClr val="accent1"/>
                        </a:solidFill>
                        <a:latin typeface="Cambria Math" panose="02040503050406030204" pitchFamily="18" charset="0"/>
                        <a:ea typeface="Cambria Math" panose="02040503050406030204" pitchFamily="18" charset="0"/>
                        <a:cs typeface="Century Gothic"/>
                      </a:rPr>
                      <m:t>𝟐</m:t>
                    </m:r>
                    <m:r>
                      <a:rPr lang="fr-FR" sz="2000" b="1" i="1" smtClean="0">
                        <a:solidFill>
                          <a:schemeClr val="accent1"/>
                        </a:solidFill>
                        <a:latin typeface="Cambria Math" panose="02040503050406030204" pitchFamily="18" charset="0"/>
                        <a:ea typeface="Cambria Math" panose="02040503050406030204" pitchFamily="18" charset="0"/>
                        <a:cs typeface="Century Gothic"/>
                      </a:rPr>
                      <m:t>=</m:t>
                    </m:r>
                    <m:r>
                      <a:rPr lang="fr-FR" sz="2000" b="1" i="1" smtClean="0">
                        <a:solidFill>
                          <a:schemeClr val="accent1"/>
                        </a:solidFill>
                        <a:latin typeface="Cambria Math" panose="02040503050406030204" pitchFamily="18" charset="0"/>
                        <a:ea typeface="Cambria Math" panose="02040503050406030204" pitchFamily="18" charset="0"/>
                        <a:cs typeface="Century Gothic"/>
                      </a:rPr>
                      <m:t>𝟐</m:t>
                    </m:r>
                  </m:oMath>
                </a14:m>
                <a:r>
                  <a:rPr lang="fr-FR" sz="2000" b="1" dirty="0">
                    <a:solidFill>
                      <a:schemeClr val="accent1"/>
                    </a:solidFill>
                    <a:latin typeface="Century Gothic"/>
                    <a:cs typeface="Century Gothic"/>
                  </a:rPr>
                  <a:t>  </a:t>
                </a:r>
                <a:r>
                  <a:rPr lang="fr-FR" sz="2000" dirty="0">
                    <a:latin typeface="Century Gothic"/>
                    <a:cs typeface="Century Gothic"/>
                  </a:rPr>
                  <a:t>dans le cas d’une ACP normée</a:t>
                </a:r>
              </a:p>
              <a:p>
                <a:pPr lvl="1" algn="just">
                  <a:buFont typeface="Arial" panose="020B0604020202020204" pitchFamily="34" charset="0"/>
                  <a:buChar char="•"/>
                </a:pPr>
                <a:endParaRPr lang="fr-FR" sz="2000" dirty="0">
                  <a:latin typeface="Century Gothic"/>
                </a:endParaRPr>
              </a:p>
              <a:p>
                <a:pPr lvl="1" algn="just">
                  <a:buFont typeface="Arial" panose="020B0604020202020204" pitchFamily="34" charset="0"/>
                  <a:buChar char="•"/>
                </a:pPr>
                <a:r>
                  <a:rPr lang="fr-FR" sz="2000" dirty="0">
                    <a:latin typeface="Century Gothic"/>
                  </a:rPr>
                  <a:t>Part d’inertie expliquée par l’axe 1 :</a:t>
                </a:r>
                <a:r>
                  <a:rPr lang="fr-FR" sz="2000" dirty="0">
                    <a:ea typeface="Cambria Math" panose="02040503050406030204" pitchFamily="18" charset="0"/>
                    <a:cs typeface="Century Gothic"/>
                  </a:rPr>
                  <a:t> </a:t>
                </a:r>
                <a14:m>
                  <m:oMath xmlns:m="http://schemas.openxmlformats.org/officeDocument/2006/math">
                    <m:f>
                      <m:fPr>
                        <m:ctrlPr>
                          <a:rPr lang="fr-FR" sz="2000" i="1" smtClean="0">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cs typeface="Century Gothic"/>
                          </a:rPr>
                          <m:t>𝜆</m:t>
                        </m:r>
                        <m:r>
                          <a:rPr lang="fr-FR" sz="2000" i="1">
                            <a:latin typeface="Cambria Math" panose="02040503050406030204" pitchFamily="18" charset="0"/>
                            <a:ea typeface="Cambria Math" panose="02040503050406030204" pitchFamily="18" charset="0"/>
                            <a:cs typeface="Century Gothic"/>
                          </a:rPr>
                          <m:t>1</m:t>
                        </m:r>
                      </m:num>
                      <m:den>
                        <m:sSub>
                          <m:sSubPr>
                            <m:ctrlPr>
                              <a:rPr lang="fr-FR" sz="2000" b="0" i="1" smtClean="0">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𝐼</m:t>
                            </m:r>
                          </m:e>
                          <m:sub>
                            <m:r>
                              <a:rPr lang="fr-FR" sz="2000" b="0" i="1" smtClean="0">
                                <a:latin typeface="Cambria Math" panose="02040503050406030204" pitchFamily="18" charset="0"/>
                                <a:ea typeface="Cambria Math" panose="02040503050406030204" pitchFamily="18" charset="0"/>
                              </a:rPr>
                              <m:t>𝑝</m:t>
                            </m:r>
                          </m:sub>
                        </m:sSub>
                      </m:den>
                    </m:f>
                    <m:r>
                      <a:rPr lang="fr-FR" sz="2000" i="1">
                        <a:latin typeface="Cambria Math" panose="02040503050406030204" pitchFamily="18" charset="0"/>
                        <a:ea typeface="Cambria Math" panose="02040503050406030204" pitchFamily="18" charset="0"/>
                        <a:cs typeface="Century Gothic"/>
                      </a:rPr>
                      <m:t>=</m:t>
                    </m:r>
                    <m:f>
                      <m:fPr>
                        <m:ctrlPr>
                          <a:rPr lang="fr-FR" sz="2000" i="1" smtClean="0">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cs typeface="Century Gothic"/>
                          </a:rPr>
                          <m:t>1.79662</m:t>
                        </m:r>
                      </m:num>
                      <m:den>
                        <m:r>
                          <a:rPr lang="fr-FR" sz="2000" b="0" i="1" smtClean="0">
                            <a:latin typeface="Cambria Math" panose="02040503050406030204" pitchFamily="18" charset="0"/>
                            <a:ea typeface="Cambria Math" panose="02040503050406030204" pitchFamily="18" charset="0"/>
                          </a:rPr>
                          <m:t>2</m:t>
                        </m:r>
                      </m:den>
                    </m:f>
                    <m:r>
                      <a:rPr lang="fr-FR" sz="2000" i="1">
                        <a:latin typeface="Cambria Math" panose="02040503050406030204" pitchFamily="18" charset="0"/>
                        <a:ea typeface="Cambria Math" panose="02040503050406030204" pitchFamily="18" charset="0"/>
                        <a:cs typeface="Century Gothic"/>
                      </a:rPr>
                      <m:t>=</m:t>
                    </m:r>
                    <m:r>
                      <a:rPr lang="fr-FR" sz="2000" b="0" i="1" smtClean="0">
                        <a:latin typeface="Cambria Math" panose="02040503050406030204" pitchFamily="18" charset="0"/>
                        <a:ea typeface="Cambria Math" panose="02040503050406030204" pitchFamily="18" charset="0"/>
                        <a:cs typeface="Century Gothic"/>
                      </a:rPr>
                      <m:t>89.83%</m:t>
                    </m:r>
                  </m:oMath>
                </a14:m>
                <a:endParaRPr lang="fr-FR" sz="2000" dirty="0">
                  <a:latin typeface="Century Gothic"/>
                </a:endParaRPr>
              </a:p>
              <a:p>
                <a:pPr lvl="1" algn="just">
                  <a:buFont typeface="Arial" panose="020B0604020202020204" pitchFamily="34" charset="0"/>
                  <a:buChar char="•"/>
                </a:pPr>
                <a:endParaRPr lang="fr-FR" sz="2000" dirty="0">
                  <a:latin typeface="Century Gothic"/>
                </a:endParaRPr>
              </a:p>
              <a:p>
                <a:pPr lvl="1" algn="just">
                  <a:buFont typeface="Arial" panose="020B0604020202020204" pitchFamily="34" charset="0"/>
                  <a:buChar char="•"/>
                </a:pPr>
                <a:r>
                  <a:rPr lang="fr-FR" sz="2000" dirty="0">
                    <a:latin typeface="Century Gothic"/>
                  </a:rPr>
                  <a:t>Part d’inertie expliquée par l’axe 2 : </a:t>
                </a:r>
                <a14:m>
                  <m:oMath xmlns:m="http://schemas.openxmlformats.org/officeDocument/2006/math">
                    <m:f>
                      <m:fPr>
                        <m:ctrlPr>
                          <a:rPr lang="fr-FR" sz="2000" i="1">
                            <a:latin typeface="Cambria Math" panose="02040503050406030204" pitchFamily="18" charset="0"/>
                            <a:ea typeface="Cambria Math" panose="02040503050406030204" pitchFamily="18" charset="0"/>
                          </a:rPr>
                        </m:ctrlPr>
                      </m:fPr>
                      <m:num>
                        <m:r>
                          <a:rPr lang="fr-FR" sz="2000" i="1">
                            <a:latin typeface="Cambria Math" panose="02040503050406030204" pitchFamily="18" charset="0"/>
                            <a:ea typeface="Cambria Math" panose="02040503050406030204" pitchFamily="18" charset="0"/>
                            <a:cs typeface="Century Gothic"/>
                          </a:rPr>
                          <m:t>𝜆</m:t>
                        </m:r>
                        <m:r>
                          <a:rPr lang="fr-FR" sz="2000" b="0" i="1" smtClean="0">
                            <a:latin typeface="Cambria Math" panose="02040503050406030204" pitchFamily="18" charset="0"/>
                            <a:ea typeface="Cambria Math" panose="02040503050406030204" pitchFamily="18" charset="0"/>
                            <a:cs typeface="Century Gothic"/>
                          </a:rPr>
                          <m:t>2</m:t>
                        </m:r>
                      </m:num>
                      <m:den>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𝐼</m:t>
                            </m:r>
                          </m:e>
                          <m:sub>
                            <m:r>
                              <a:rPr lang="fr-FR" sz="2000" i="1">
                                <a:latin typeface="Cambria Math" panose="02040503050406030204" pitchFamily="18" charset="0"/>
                                <a:ea typeface="Cambria Math" panose="02040503050406030204" pitchFamily="18" charset="0"/>
                              </a:rPr>
                              <m:t>𝑝</m:t>
                            </m:r>
                          </m:sub>
                        </m:sSub>
                      </m:den>
                    </m:f>
                    <m:r>
                      <a:rPr lang="fr-FR" sz="2000" i="1">
                        <a:latin typeface="Cambria Math" panose="02040503050406030204" pitchFamily="18" charset="0"/>
                        <a:ea typeface="Cambria Math" panose="02040503050406030204" pitchFamily="18" charset="0"/>
                        <a:cs typeface="Century Gothic"/>
                      </a:rPr>
                      <m:t>=</m:t>
                    </m:r>
                    <m:f>
                      <m:fPr>
                        <m:ctrlPr>
                          <a:rPr lang="fr-FR" sz="2000" i="1">
                            <a:latin typeface="Cambria Math" panose="02040503050406030204" pitchFamily="18" charset="0"/>
                            <a:ea typeface="Cambria Math" panose="02040503050406030204" pitchFamily="18" charset="0"/>
                          </a:rPr>
                        </m:ctrlPr>
                      </m:fPr>
                      <m:num>
                        <m:r>
                          <a:rPr lang="fr-FR" sz="2000" b="0" i="1" smtClean="0">
                            <a:latin typeface="Cambria Math" panose="02040503050406030204" pitchFamily="18" charset="0"/>
                            <a:ea typeface="Cambria Math" panose="02040503050406030204" pitchFamily="18" charset="0"/>
                            <a:cs typeface="Century Gothic"/>
                          </a:rPr>
                          <m:t>0.20337</m:t>
                        </m:r>
                      </m:num>
                      <m:den>
                        <m:r>
                          <a:rPr lang="fr-FR" sz="2000" i="1">
                            <a:latin typeface="Cambria Math" panose="02040503050406030204" pitchFamily="18" charset="0"/>
                            <a:ea typeface="Cambria Math" panose="02040503050406030204" pitchFamily="18" charset="0"/>
                          </a:rPr>
                          <m:t>2</m:t>
                        </m:r>
                      </m:den>
                    </m:f>
                    <m:r>
                      <a:rPr lang="fr-FR" sz="2000" i="1">
                        <a:latin typeface="Cambria Math" panose="02040503050406030204" pitchFamily="18" charset="0"/>
                        <a:ea typeface="Cambria Math" panose="02040503050406030204" pitchFamily="18" charset="0"/>
                        <a:cs typeface="Century Gothic"/>
                      </a:rPr>
                      <m:t>=</m:t>
                    </m:r>
                    <m:r>
                      <a:rPr lang="fr-FR" sz="2000" b="0" i="1" smtClean="0">
                        <a:latin typeface="Cambria Math" panose="02040503050406030204" pitchFamily="18" charset="0"/>
                        <a:ea typeface="Cambria Math" panose="02040503050406030204" pitchFamily="18" charset="0"/>
                        <a:cs typeface="Century Gothic"/>
                      </a:rPr>
                      <m:t>10.17</m:t>
                    </m:r>
                    <m:r>
                      <a:rPr lang="fr-FR" sz="2000" i="1">
                        <a:latin typeface="Cambria Math" panose="02040503050406030204" pitchFamily="18" charset="0"/>
                        <a:ea typeface="Cambria Math" panose="02040503050406030204" pitchFamily="18" charset="0"/>
                        <a:cs typeface="Century Gothic"/>
                      </a:rPr>
                      <m:t>%</m:t>
                    </m:r>
                  </m:oMath>
                </a14:m>
                <a:endParaRPr lang="fr-FR" sz="2000" dirty="0">
                  <a:latin typeface="Century Gothic"/>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516" y="1319560"/>
                <a:ext cx="8390684" cy="4896544"/>
              </a:xfrm>
              <a:blipFill>
                <a:blip r:embed="rId3"/>
                <a:stretch>
                  <a:fillRect l="-755" t="-1554" r="-1511"/>
                </a:stretch>
              </a:blipFill>
            </p:spPr>
            <p:txBody>
              <a:bodyPr/>
              <a:lstStyle/>
              <a:p>
                <a:r>
                  <a:rPr lang="fr-FR">
                    <a:noFill/>
                  </a:rPr>
                  <a:t> </a:t>
                </a:r>
              </a:p>
            </p:txBody>
          </p:sp>
        </mc:Fallback>
      </mc:AlternateContent>
      <p:sp>
        <p:nvSpPr>
          <p:cNvPr id="4" name="Slide Number Placeholder 3"/>
          <p:cNvSpPr>
            <a:spLocks noGrp="1"/>
          </p:cNvSpPr>
          <p:nvPr>
            <p:ph type="sldNum" sz="quarter" idx="12"/>
          </p:nvPr>
        </p:nvSpPr>
        <p:spPr/>
        <p:txBody>
          <a:bodyPr/>
          <a:lstStyle/>
          <a:p>
            <a:fld id="{1B2081C2-6B42-489A-B82A-A5256D871A54}" type="slidenum">
              <a:rPr lang="fr-FR" smtClean="0">
                <a:latin typeface="Century Gothic"/>
                <a:cs typeface="Century Gothic"/>
              </a:rPr>
              <a:pPr/>
              <a:t>11</a:t>
            </a:fld>
            <a:endParaRPr lang="fr-FR" dirty="0">
              <a:latin typeface="Century Gothic"/>
              <a:cs typeface="Century Gothic"/>
            </a:endParaRPr>
          </a:p>
        </p:txBody>
      </p:sp>
      <p:sp>
        <p:nvSpPr>
          <p:cNvPr id="5" name="TextBox 4"/>
          <p:cNvSpPr txBox="1"/>
          <p:nvPr/>
        </p:nvSpPr>
        <p:spPr>
          <a:xfrm>
            <a:off x="2425700" y="6832600"/>
            <a:ext cx="184666"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638852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base">
              <a:spcAft>
                <a:spcPct val="0"/>
              </a:spcAft>
              <a:defRPr/>
            </a:pPr>
            <a:r>
              <a:rPr lang="fr-FR" sz="3100" b="1" dirty="0">
                <a:latin typeface="Century Gothic"/>
                <a:cs typeface="Century Gothic"/>
              </a:rPr>
              <a:t>ACP : Cas particulier de deux variables</a:t>
            </a:r>
          </a:p>
        </p:txBody>
      </p:sp>
      <p:sp>
        <p:nvSpPr>
          <p:cNvPr id="4" name="Slide Number Placeholder 3"/>
          <p:cNvSpPr>
            <a:spLocks noGrp="1"/>
          </p:cNvSpPr>
          <p:nvPr>
            <p:ph type="sldNum" sz="quarter" idx="12"/>
          </p:nvPr>
        </p:nvSpPr>
        <p:spPr/>
        <p:txBody>
          <a:bodyPr/>
          <a:lstStyle/>
          <a:p>
            <a:fld id="{1B2081C2-6B42-489A-B82A-A5256D871A54}" type="slidenum">
              <a:rPr lang="fr-FR" smtClean="0">
                <a:latin typeface="Century Gothic"/>
                <a:cs typeface="Century Gothic"/>
              </a:rPr>
              <a:pPr/>
              <a:t>12</a:t>
            </a:fld>
            <a:endParaRPr lang="fr-FR" dirty="0">
              <a:latin typeface="Century Gothic"/>
              <a:cs typeface="Century Gothic"/>
            </a:endParaRPr>
          </a:p>
        </p:txBody>
      </p:sp>
      <p:sp>
        <p:nvSpPr>
          <p:cNvPr id="5" name="TextBox 4"/>
          <p:cNvSpPr txBox="1"/>
          <p:nvPr/>
        </p:nvSpPr>
        <p:spPr>
          <a:xfrm>
            <a:off x="2425700" y="6832600"/>
            <a:ext cx="184666" cy="369332"/>
          </a:xfrm>
          <a:prstGeom prst="rect">
            <a:avLst/>
          </a:prstGeom>
          <a:noFill/>
        </p:spPr>
        <p:txBody>
          <a:bodyPr wrap="none" rtlCol="0">
            <a:spAutoFit/>
          </a:bodyPr>
          <a:lstStyle/>
          <a:p>
            <a:endParaRPr lang="en-US"/>
          </a:p>
        </p:txBody>
      </p:sp>
      <p:pic>
        <p:nvPicPr>
          <p:cNvPr id="7" name="Image 6">
            <a:extLst>
              <a:ext uri="{FF2B5EF4-FFF2-40B4-BE49-F238E27FC236}">
                <a16:creationId xmlns:a16="http://schemas.microsoft.com/office/drawing/2014/main" id="{25A6134F-0D1B-874C-AD56-49B912E26E2E}"/>
              </a:ext>
            </a:extLst>
          </p:cNvPr>
          <p:cNvPicPr>
            <a:picLocks noChangeAspect="1"/>
          </p:cNvPicPr>
          <p:nvPr/>
        </p:nvPicPr>
        <p:blipFill>
          <a:blip r:embed="rId3"/>
          <a:stretch>
            <a:fillRect/>
          </a:stretch>
        </p:blipFill>
        <p:spPr>
          <a:xfrm>
            <a:off x="1226918" y="1155934"/>
            <a:ext cx="5161257" cy="5200416"/>
          </a:xfrm>
          <a:prstGeom prst="rect">
            <a:avLst/>
          </a:prstGeom>
        </p:spPr>
      </p:pic>
      <p:sp>
        <p:nvSpPr>
          <p:cNvPr id="8" name="Rectangle 7">
            <a:extLst>
              <a:ext uri="{FF2B5EF4-FFF2-40B4-BE49-F238E27FC236}">
                <a16:creationId xmlns:a16="http://schemas.microsoft.com/office/drawing/2014/main" id="{EA5A6BFE-E43D-FA4F-AA74-80C43A2CB5D7}"/>
              </a:ext>
            </a:extLst>
          </p:cNvPr>
          <p:cNvSpPr/>
          <p:nvPr/>
        </p:nvSpPr>
        <p:spPr>
          <a:xfrm>
            <a:off x="6528122" y="3148312"/>
            <a:ext cx="2615878" cy="707886"/>
          </a:xfrm>
          <a:prstGeom prst="rect">
            <a:avLst/>
          </a:prstGeom>
        </p:spPr>
        <p:txBody>
          <a:bodyPr wrap="square">
            <a:spAutoFit/>
          </a:bodyPr>
          <a:lstStyle/>
          <a:p>
            <a:pPr marL="0" lvl="1" algn="just"/>
            <a:r>
              <a:rPr lang="fr-FR" sz="2000" b="1" dirty="0">
                <a:solidFill>
                  <a:schemeClr val="accent1"/>
                </a:solidFill>
                <a:latin typeface="Century Gothic"/>
              </a:rPr>
              <a:t>L’axe 1 tout seul est bien représentatif</a:t>
            </a:r>
          </a:p>
        </p:txBody>
      </p:sp>
    </p:spTree>
    <p:extLst>
      <p:ext uri="{BB962C8B-B14F-4D97-AF65-F5344CB8AC3E}">
        <p14:creationId xmlns:p14="http://schemas.microsoft.com/office/powerpoint/2010/main" val="3248071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base">
              <a:spcAft>
                <a:spcPct val="0"/>
              </a:spcAft>
              <a:defRPr/>
            </a:pPr>
            <a:r>
              <a:rPr lang="fr-FR" sz="3100" b="1" dirty="0">
                <a:latin typeface="Century Gothic"/>
                <a:cs typeface="Century Gothic"/>
              </a:rPr>
              <a:t>ACP : Cas particulier de deux variables</a:t>
            </a:r>
          </a:p>
        </p:txBody>
      </p:sp>
      <p:sp>
        <p:nvSpPr>
          <p:cNvPr id="4" name="Slide Number Placeholder 3"/>
          <p:cNvSpPr>
            <a:spLocks noGrp="1"/>
          </p:cNvSpPr>
          <p:nvPr>
            <p:ph type="sldNum" sz="quarter" idx="12"/>
          </p:nvPr>
        </p:nvSpPr>
        <p:spPr/>
        <p:txBody>
          <a:bodyPr/>
          <a:lstStyle/>
          <a:p>
            <a:fld id="{1B2081C2-6B42-489A-B82A-A5256D871A54}" type="slidenum">
              <a:rPr lang="fr-FR" smtClean="0">
                <a:latin typeface="Century Gothic"/>
                <a:cs typeface="Century Gothic"/>
              </a:rPr>
              <a:pPr/>
              <a:t>13</a:t>
            </a:fld>
            <a:endParaRPr lang="fr-FR" dirty="0">
              <a:latin typeface="Century Gothic"/>
              <a:cs typeface="Century Gothic"/>
            </a:endParaRPr>
          </a:p>
        </p:txBody>
      </p:sp>
      <p:sp>
        <p:nvSpPr>
          <p:cNvPr id="5" name="TextBox 4"/>
          <p:cNvSpPr txBox="1"/>
          <p:nvPr/>
        </p:nvSpPr>
        <p:spPr>
          <a:xfrm>
            <a:off x="2425700" y="6832600"/>
            <a:ext cx="184666" cy="369332"/>
          </a:xfrm>
          <a:prstGeom prst="rect">
            <a:avLst/>
          </a:prstGeom>
          <a:noFill/>
        </p:spPr>
        <p:txBody>
          <a:bodyPr wrap="none" rtlCol="0">
            <a:spAutoFit/>
          </a:bodyPr>
          <a:lstStyle/>
          <a:p>
            <a:endParaRPr lang="en-US"/>
          </a:p>
        </p:txBody>
      </p:sp>
      <p:pic>
        <p:nvPicPr>
          <p:cNvPr id="6" name="Image 5">
            <a:extLst>
              <a:ext uri="{FF2B5EF4-FFF2-40B4-BE49-F238E27FC236}">
                <a16:creationId xmlns:a16="http://schemas.microsoft.com/office/drawing/2014/main" id="{4A55948C-A8AB-794E-8501-5DE3CA2CA029}"/>
              </a:ext>
            </a:extLst>
          </p:cNvPr>
          <p:cNvPicPr>
            <a:picLocks noChangeAspect="1"/>
          </p:cNvPicPr>
          <p:nvPr/>
        </p:nvPicPr>
        <p:blipFill rotWithShape="1">
          <a:blip r:embed="rId3"/>
          <a:srcRect b="2797"/>
          <a:stretch/>
        </p:blipFill>
        <p:spPr>
          <a:xfrm>
            <a:off x="1090117" y="1138201"/>
            <a:ext cx="7002683" cy="3740677"/>
          </a:xfrm>
          <a:prstGeom prst="rect">
            <a:avLst/>
          </a:prstGeom>
        </p:spPr>
      </p:pic>
      <p:pic>
        <p:nvPicPr>
          <p:cNvPr id="9" name="Image 8">
            <a:extLst>
              <a:ext uri="{FF2B5EF4-FFF2-40B4-BE49-F238E27FC236}">
                <a16:creationId xmlns:a16="http://schemas.microsoft.com/office/drawing/2014/main" id="{D82DC966-424E-0C40-BA04-337621F97748}"/>
              </a:ext>
            </a:extLst>
          </p:cNvPr>
          <p:cNvPicPr>
            <a:picLocks noChangeAspect="1"/>
          </p:cNvPicPr>
          <p:nvPr/>
        </p:nvPicPr>
        <p:blipFill>
          <a:blip r:embed="rId4"/>
          <a:stretch>
            <a:fillRect/>
          </a:stretch>
        </p:blipFill>
        <p:spPr>
          <a:xfrm>
            <a:off x="627169" y="4878878"/>
            <a:ext cx="4220247" cy="1472094"/>
          </a:xfrm>
          <a:prstGeom prst="rect">
            <a:avLst/>
          </a:prstGeom>
        </p:spPr>
      </p:pic>
      <p:pic>
        <p:nvPicPr>
          <p:cNvPr id="13" name="Image 12">
            <a:extLst>
              <a:ext uri="{FF2B5EF4-FFF2-40B4-BE49-F238E27FC236}">
                <a16:creationId xmlns:a16="http://schemas.microsoft.com/office/drawing/2014/main" id="{DCD600C8-74E3-1448-8EAA-A7506070403A}"/>
              </a:ext>
            </a:extLst>
          </p:cNvPr>
          <p:cNvPicPr>
            <a:picLocks noChangeAspect="1"/>
          </p:cNvPicPr>
          <p:nvPr/>
        </p:nvPicPr>
        <p:blipFill>
          <a:blip r:embed="rId5"/>
          <a:stretch>
            <a:fillRect/>
          </a:stretch>
        </p:blipFill>
        <p:spPr>
          <a:xfrm>
            <a:off x="4847416" y="4878878"/>
            <a:ext cx="3957007" cy="1472094"/>
          </a:xfrm>
          <a:prstGeom prst="rect">
            <a:avLst/>
          </a:prstGeom>
        </p:spPr>
      </p:pic>
    </p:spTree>
    <p:extLst>
      <p:ext uri="{BB962C8B-B14F-4D97-AF65-F5344CB8AC3E}">
        <p14:creationId xmlns:p14="http://schemas.microsoft.com/office/powerpoint/2010/main" val="1039825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base">
              <a:spcAft>
                <a:spcPct val="0"/>
              </a:spcAft>
              <a:defRPr/>
            </a:pPr>
            <a:r>
              <a:rPr lang="fr-FR" sz="3100" b="1" dirty="0">
                <a:latin typeface="Century Gothic"/>
                <a:cs typeface="Century Gothic"/>
              </a:rPr>
              <a:t>ACP : Cas particulier de deux variables</a:t>
            </a:r>
          </a:p>
        </p:txBody>
      </p:sp>
      <p:sp>
        <p:nvSpPr>
          <p:cNvPr id="4" name="Slide Number Placeholder 3"/>
          <p:cNvSpPr>
            <a:spLocks noGrp="1"/>
          </p:cNvSpPr>
          <p:nvPr>
            <p:ph type="sldNum" sz="quarter" idx="12"/>
          </p:nvPr>
        </p:nvSpPr>
        <p:spPr/>
        <p:txBody>
          <a:bodyPr/>
          <a:lstStyle/>
          <a:p>
            <a:fld id="{1B2081C2-6B42-489A-B82A-A5256D871A54}" type="slidenum">
              <a:rPr lang="fr-FR" smtClean="0">
                <a:latin typeface="Century Gothic"/>
                <a:cs typeface="Century Gothic"/>
              </a:rPr>
              <a:pPr/>
              <a:t>14</a:t>
            </a:fld>
            <a:endParaRPr lang="fr-FR" dirty="0">
              <a:latin typeface="Century Gothic"/>
              <a:cs typeface="Century Gothic"/>
            </a:endParaRPr>
          </a:p>
        </p:txBody>
      </p:sp>
      <p:sp>
        <p:nvSpPr>
          <p:cNvPr id="5" name="TextBox 4"/>
          <p:cNvSpPr txBox="1"/>
          <p:nvPr/>
        </p:nvSpPr>
        <p:spPr>
          <a:xfrm>
            <a:off x="2425700" y="6832600"/>
            <a:ext cx="184666" cy="369332"/>
          </a:xfrm>
          <a:prstGeom prst="rect">
            <a:avLst/>
          </a:prstGeom>
          <a:noFill/>
        </p:spPr>
        <p:txBody>
          <a:bodyPr wrap="none" rtlCol="0">
            <a:spAutoFit/>
          </a:bodyPr>
          <a:lstStyle/>
          <a:p>
            <a:endParaRPr lang="en-US"/>
          </a:p>
        </p:txBody>
      </p:sp>
      <p:pic>
        <p:nvPicPr>
          <p:cNvPr id="11" name="Image 10">
            <a:extLst>
              <a:ext uri="{FF2B5EF4-FFF2-40B4-BE49-F238E27FC236}">
                <a16:creationId xmlns:a16="http://schemas.microsoft.com/office/drawing/2014/main" id="{38B68A7F-6BA0-6F4B-B1C6-D2D7E0D3ED09}"/>
              </a:ext>
            </a:extLst>
          </p:cNvPr>
          <p:cNvPicPr>
            <a:picLocks noChangeAspect="1"/>
          </p:cNvPicPr>
          <p:nvPr/>
        </p:nvPicPr>
        <p:blipFill>
          <a:blip r:embed="rId3"/>
          <a:stretch>
            <a:fillRect/>
          </a:stretch>
        </p:blipFill>
        <p:spPr>
          <a:xfrm>
            <a:off x="3565545" y="3918990"/>
            <a:ext cx="3348719" cy="1813064"/>
          </a:xfrm>
          <a:prstGeom prst="rect">
            <a:avLst/>
          </a:prstGeom>
        </p:spPr>
      </p:pic>
      <p:pic>
        <p:nvPicPr>
          <p:cNvPr id="13" name="Image 12">
            <a:extLst>
              <a:ext uri="{FF2B5EF4-FFF2-40B4-BE49-F238E27FC236}">
                <a16:creationId xmlns:a16="http://schemas.microsoft.com/office/drawing/2014/main" id="{DCD600C8-74E3-1448-8EAA-A7506070403A}"/>
              </a:ext>
            </a:extLst>
          </p:cNvPr>
          <p:cNvPicPr>
            <a:picLocks noChangeAspect="1"/>
          </p:cNvPicPr>
          <p:nvPr/>
        </p:nvPicPr>
        <p:blipFill>
          <a:blip r:embed="rId4"/>
          <a:stretch>
            <a:fillRect/>
          </a:stretch>
        </p:blipFill>
        <p:spPr>
          <a:xfrm>
            <a:off x="2610366" y="1512664"/>
            <a:ext cx="5066784" cy="1730374"/>
          </a:xfrm>
          <a:prstGeom prst="rect">
            <a:avLst/>
          </a:prstGeom>
        </p:spPr>
      </p:pic>
      <p:sp>
        <p:nvSpPr>
          <p:cNvPr id="10" name="Content Placeholder 2">
            <a:extLst>
              <a:ext uri="{FF2B5EF4-FFF2-40B4-BE49-F238E27FC236}">
                <a16:creationId xmlns:a16="http://schemas.microsoft.com/office/drawing/2014/main" id="{3004228B-E0A0-6840-98E4-277078BD5DAB}"/>
              </a:ext>
            </a:extLst>
          </p:cNvPr>
          <p:cNvSpPr>
            <a:spLocks noGrp="1"/>
          </p:cNvSpPr>
          <p:nvPr>
            <p:ph idx="1"/>
          </p:nvPr>
        </p:nvSpPr>
        <p:spPr>
          <a:xfrm>
            <a:off x="0" y="3243038"/>
            <a:ext cx="9144000" cy="2256721"/>
          </a:xfrm>
        </p:spPr>
        <p:txBody>
          <a:bodyPr>
            <a:normAutofit/>
          </a:bodyPr>
          <a:lstStyle/>
          <a:p>
            <a:pPr marL="342900" lvl="1" indent="-342900" algn="just">
              <a:buFont typeface="Arial" panose="020B0604020202020204" pitchFamily="34" charset="0"/>
              <a:buChar char="•"/>
            </a:pPr>
            <a:r>
              <a:rPr lang="fr-FR" sz="2200" b="1" dirty="0">
                <a:latin typeface="Century Gothic"/>
              </a:rPr>
              <a:t>Si on tient compte que du premier axe factoriel </a:t>
            </a:r>
            <a:r>
              <a:rPr lang="fr-FR" sz="2200" b="1" dirty="0">
                <a:solidFill>
                  <a:schemeClr val="accent1"/>
                </a:solidFill>
                <a:latin typeface="Century Gothic"/>
              </a:rPr>
              <a:t>les proximités sont bien respectées</a:t>
            </a:r>
          </a:p>
          <a:p>
            <a:pPr marL="247650" lvl="1" indent="0" algn="just">
              <a:buNone/>
            </a:pPr>
            <a:endParaRPr lang="fr-FR" sz="2000" dirty="0">
              <a:latin typeface="Century Gothic" panose="020B0502020202020204" pitchFamily="34" charset="0"/>
            </a:endParaRPr>
          </a:p>
        </p:txBody>
      </p:sp>
    </p:spTree>
    <p:extLst>
      <p:ext uri="{BB962C8B-B14F-4D97-AF65-F5344CB8AC3E}">
        <p14:creationId xmlns:p14="http://schemas.microsoft.com/office/powerpoint/2010/main" val="2358699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base">
              <a:spcAft>
                <a:spcPct val="0"/>
              </a:spcAft>
              <a:defRPr/>
            </a:pPr>
            <a:r>
              <a:rPr lang="fr-FR" sz="3100" b="1" dirty="0">
                <a:latin typeface="Century Gothic"/>
                <a:cs typeface="Century Gothic"/>
              </a:rPr>
              <a:t>ACP : plusieurs variables</a:t>
            </a:r>
          </a:p>
        </p:txBody>
      </p:sp>
      <p:sp>
        <p:nvSpPr>
          <p:cNvPr id="4" name="Slide Number Placeholder 3"/>
          <p:cNvSpPr>
            <a:spLocks noGrp="1"/>
          </p:cNvSpPr>
          <p:nvPr>
            <p:ph type="sldNum" sz="quarter" idx="12"/>
          </p:nvPr>
        </p:nvSpPr>
        <p:spPr/>
        <p:txBody>
          <a:bodyPr/>
          <a:lstStyle/>
          <a:p>
            <a:fld id="{1B2081C2-6B42-489A-B82A-A5256D871A54}" type="slidenum">
              <a:rPr lang="fr-FR" smtClean="0">
                <a:latin typeface="Century Gothic"/>
                <a:cs typeface="Century Gothic"/>
              </a:rPr>
              <a:pPr/>
              <a:t>15</a:t>
            </a:fld>
            <a:endParaRPr lang="fr-FR" dirty="0">
              <a:latin typeface="Century Gothic"/>
              <a:cs typeface="Century Gothic"/>
            </a:endParaRPr>
          </a:p>
        </p:txBody>
      </p:sp>
      <p:sp>
        <p:nvSpPr>
          <p:cNvPr id="5" name="TextBox 4"/>
          <p:cNvSpPr txBox="1"/>
          <p:nvPr/>
        </p:nvSpPr>
        <p:spPr>
          <a:xfrm>
            <a:off x="2425700" y="6832600"/>
            <a:ext cx="184666" cy="369332"/>
          </a:xfrm>
          <a:prstGeom prst="rect">
            <a:avLst/>
          </a:prstGeom>
          <a:noFill/>
        </p:spPr>
        <p:txBody>
          <a:bodyPr wrap="none" rtlCol="0">
            <a:spAutoFit/>
          </a:bodyPr>
          <a:lstStyle/>
          <a:p>
            <a:endParaRPr lang="en-US"/>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004228B-E0A0-6840-98E4-277078BD5DAB}"/>
                  </a:ext>
                </a:extLst>
              </p:cNvPr>
              <p:cNvSpPr>
                <a:spLocks noGrp="1"/>
              </p:cNvSpPr>
              <p:nvPr>
                <p:ph idx="1"/>
              </p:nvPr>
            </p:nvSpPr>
            <p:spPr>
              <a:xfrm>
                <a:off x="115747" y="1483687"/>
                <a:ext cx="9144000" cy="889124"/>
              </a:xfrm>
            </p:spPr>
            <p:txBody>
              <a:bodyPr>
                <a:normAutofit/>
              </a:bodyPr>
              <a:lstStyle/>
              <a:p>
                <a:pPr marL="342900" lvl="1" indent="-342900" algn="just">
                  <a:buFont typeface="Arial" panose="020B0604020202020204" pitchFamily="34" charset="0"/>
                  <a:buChar char="•"/>
                </a:pPr>
                <a:r>
                  <a:rPr lang="fr-FR" sz="2200" b="1" dirty="0">
                    <a:latin typeface="Century Gothic"/>
                  </a:rPr>
                  <a:t>Analyse de la relation entre les variables : Matrice de corrélation </a:t>
                </a:r>
                <a14:m>
                  <m:oMath xmlns:m="http://schemas.openxmlformats.org/officeDocument/2006/math">
                    <m:r>
                      <a:rPr lang="fr-FR" sz="2400" b="1" i="1" smtClean="0">
                        <a:latin typeface="Cambria Math" panose="02040503050406030204" pitchFamily="18" charset="0"/>
                        <a:ea typeface="Cambria Math" panose="02040503050406030204" pitchFamily="18" charset="0"/>
                        <a:cs typeface="Century Gothic"/>
                      </a:rPr>
                      <m:t>𝑹</m:t>
                    </m:r>
                  </m:oMath>
                </a14:m>
                <a:endParaRPr lang="fr-FR" sz="2200" b="1" dirty="0">
                  <a:solidFill>
                    <a:schemeClr val="accent1"/>
                  </a:solidFill>
                  <a:latin typeface="Century Gothic"/>
                </a:endParaRPr>
              </a:p>
              <a:p>
                <a:pPr marL="247650" lvl="1" indent="0" algn="just">
                  <a:buNone/>
                </a:pPr>
                <a:endParaRPr lang="fr-FR" sz="2000" dirty="0">
                  <a:latin typeface="Century Gothic" panose="020B0502020202020204" pitchFamily="34" charset="0"/>
                </a:endParaRPr>
              </a:p>
            </p:txBody>
          </p:sp>
        </mc:Choice>
        <mc:Fallback xmlns="">
          <p:sp>
            <p:nvSpPr>
              <p:cNvPr id="10" name="Content Placeholder 2">
                <a:extLst>
                  <a:ext uri="{FF2B5EF4-FFF2-40B4-BE49-F238E27FC236}">
                    <a16:creationId xmlns:a16="http://schemas.microsoft.com/office/drawing/2014/main" id="{3004228B-E0A0-6840-98E4-277078BD5DAB}"/>
                  </a:ext>
                </a:extLst>
              </p:cNvPr>
              <p:cNvSpPr>
                <a:spLocks noGrp="1" noRot="1" noChangeAspect="1" noMove="1" noResize="1" noEditPoints="1" noAdjustHandles="1" noChangeArrowheads="1" noChangeShapeType="1" noTextEdit="1"/>
              </p:cNvSpPr>
              <p:nvPr>
                <p:ph idx="1"/>
              </p:nvPr>
            </p:nvSpPr>
            <p:spPr>
              <a:xfrm>
                <a:off x="115747" y="1483687"/>
                <a:ext cx="9144000" cy="889124"/>
              </a:xfrm>
              <a:blipFill>
                <a:blip r:embed="rId3"/>
                <a:stretch>
                  <a:fillRect l="-693" t="-4225" r="-1664" b="-140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19A759F4-8626-434C-A92E-17BB19E22807}"/>
                  </a:ext>
                </a:extLst>
              </p:cNvPr>
              <p:cNvSpPr txBox="1">
                <a:spLocks/>
              </p:cNvSpPr>
              <p:nvPr/>
            </p:nvSpPr>
            <p:spPr>
              <a:xfrm>
                <a:off x="115747" y="3557484"/>
                <a:ext cx="9144000" cy="8891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Tx/>
                  <a:buBlip>
                    <a:blip r:embed="rId4"/>
                  </a:buBlip>
                  <a:defRPr sz="2800" b="1" kern="1200">
                    <a:solidFill>
                      <a:schemeClr val="tx1"/>
                    </a:solidFill>
                    <a:latin typeface="+mn-lt"/>
                    <a:ea typeface="+mn-ea"/>
                    <a:cs typeface="+mn-cs"/>
                  </a:defRPr>
                </a:lvl1pPr>
                <a:lvl2pPr marL="533400" indent="-285750" algn="l" defTabSz="914400" rtl="0" eaLnBrk="1" latinLnBrk="0" hangingPunct="1">
                  <a:spcBef>
                    <a:spcPct val="20000"/>
                  </a:spcBef>
                  <a:buFontTx/>
                  <a:buBlip>
                    <a:blip r:embed="rId5"/>
                  </a:buBlip>
                  <a:defRPr sz="2600" kern="1200">
                    <a:solidFill>
                      <a:schemeClr val="tx1"/>
                    </a:solidFill>
                    <a:latin typeface="+mn-lt"/>
                    <a:ea typeface="+mn-ea"/>
                    <a:cs typeface="+mn-cs"/>
                  </a:defRPr>
                </a:lvl2pPr>
                <a:lvl3pPr marL="717550" indent="-266700" algn="l" defTabSz="914400" rtl="0" eaLnBrk="1" latinLnBrk="0" hangingPunct="1">
                  <a:spcBef>
                    <a:spcPct val="20000"/>
                  </a:spcBef>
                  <a:buFontTx/>
                  <a:buBlip>
                    <a:blip r:embed="rId6"/>
                  </a:buBlip>
                  <a:defRPr sz="2400" kern="1200">
                    <a:solidFill>
                      <a:schemeClr val="tx1"/>
                    </a:solidFill>
                    <a:latin typeface="+mn-lt"/>
                    <a:ea typeface="+mn-ea"/>
                    <a:cs typeface="+mn-cs"/>
                  </a:defRPr>
                </a:lvl3pPr>
                <a:lvl4pPr marL="987425" indent="-228600" algn="l" defTabSz="914400" rtl="0" eaLnBrk="1" latinLnBrk="0" hangingPunct="1">
                  <a:spcBef>
                    <a:spcPct val="20000"/>
                  </a:spcBef>
                  <a:buFontTx/>
                  <a:buBlip>
                    <a:blip r:embed="rId7"/>
                  </a:buBlip>
                  <a:defRPr sz="2000" i="1" kern="1200">
                    <a:solidFill>
                      <a:schemeClr val="tx1"/>
                    </a:solidFill>
                    <a:latin typeface="+mn-lt"/>
                    <a:ea typeface="+mn-ea"/>
                    <a:cs typeface="+mn-cs"/>
                  </a:defRPr>
                </a:lvl4pPr>
                <a:lvl5pPr marL="1246188" indent="-228600" algn="l" defTabSz="914400" rtl="0" eaLnBrk="1" latinLnBrk="0" hangingPunct="1">
                  <a:spcBef>
                    <a:spcPct val="20000"/>
                  </a:spcBef>
                  <a:buFontTx/>
                  <a:buBlip>
                    <a:blip r:embed="rId8"/>
                  </a:buBlip>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lgn="just" fontAlgn="auto">
                  <a:spcAft>
                    <a:spcPts val="0"/>
                  </a:spcAft>
                  <a:buFont typeface="Arial" panose="020B0604020202020204" pitchFamily="34" charset="0"/>
                  <a:buChar char="•"/>
                </a:pPr>
                <a:r>
                  <a:rPr lang="fr-FR" sz="2200" b="1" dirty="0">
                    <a:latin typeface="Century Gothic"/>
                  </a:rPr>
                  <a:t>ACP </a:t>
                </a:r>
                <a14:m>
                  <m:oMath xmlns:m="http://schemas.openxmlformats.org/officeDocument/2006/math">
                    <m:func>
                      <m:funcPr>
                        <m:ctrlPr>
                          <a:rPr lang="fr-FR" sz="2400" b="1" i="1">
                            <a:latin typeface="Cambria Math" panose="02040503050406030204" pitchFamily="18" charset="0"/>
                            <a:ea typeface="Cambria Math" panose="02040503050406030204" pitchFamily="18" charset="0"/>
                            <a:cs typeface="Century Gothic"/>
                          </a:rPr>
                        </m:ctrlPr>
                      </m:funcPr>
                      <m:fName>
                        <m:r>
                          <a:rPr lang="fr-FR" sz="2400" b="1">
                            <a:latin typeface="Cambria Math" panose="02040503050406030204" pitchFamily="18" charset="0"/>
                            <a:ea typeface="Cambria Math" panose="02040503050406030204" pitchFamily="18" charset="0"/>
                            <a:cs typeface="Century Gothic"/>
                          </a:rPr>
                          <m:t>𝐝𝐞𝐭</m:t>
                        </m:r>
                      </m:fName>
                      <m:e>
                        <m:d>
                          <m:dPr>
                            <m:ctrlPr>
                              <a:rPr lang="fr-FR" sz="2400" b="1" i="1">
                                <a:latin typeface="Cambria Math" panose="02040503050406030204" pitchFamily="18" charset="0"/>
                                <a:ea typeface="Cambria Math" panose="02040503050406030204" pitchFamily="18" charset="0"/>
                                <a:cs typeface="Century Gothic"/>
                              </a:rPr>
                            </m:ctrlPr>
                          </m:dPr>
                          <m:e>
                            <m:r>
                              <a:rPr lang="fr-FR" sz="2400" b="1" i="1">
                                <a:latin typeface="Cambria Math" panose="02040503050406030204" pitchFamily="18" charset="0"/>
                                <a:ea typeface="Cambria Math" panose="02040503050406030204" pitchFamily="18" charset="0"/>
                                <a:cs typeface="Century Gothic"/>
                              </a:rPr>
                              <m:t>𝑹</m:t>
                            </m:r>
                            <m:r>
                              <a:rPr lang="fr-FR" sz="2400" b="1" i="1">
                                <a:latin typeface="Cambria Math" panose="02040503050406030204" pitchFamily="18" charset="0"/>
                                <a:ea typeface="Cambria Math" panose="02040503050406030204" pitchFamily="18" charset="0"/>
                                <a:cs typeface="Century Gothic"/>
                              </a:rPr>
                              <m:t>−</m:t>
                            </m:r>
                            <m:r>
                              <a:rPr lang="fr-FR" sz="2400" b="1" i="1">
                                <a:latin typeface="Cambria Math" panose="02040503050406030204" pitchFamily="18" charset="0"/>
                                <a:ea typeface="Cambria Math" panose="02040503050406030204" pitchFamily="18" charset="0"/>
                                <a:cs typeface="Century Gothic"/>
                              </a:rPr>
                              <m:t>𝝀</m:t>
                            </m:r>
                            <m:r>
                              <a:rPr lang="fr-FR" sz="2400" b="1" i="1">
                                <a:latin typeface="Cambria Math" panose="02040503050406030204" pitchFamily="18" charset="0"/>
                                <a:ea typeface="Cambria Math" panose="02040503050406030204" pitchFamily="18" charset="0"/>
                                <a:cs typeface="Century Gothic"/>
                              </a:rPr>
                              <m:t>×</m:t>
                            </m:r>
                            <m:r>
                              <a:rPr lang="fr-FR" sz="2400" b="1" i="1">
                                <a:latin typeface="Cambria Math" panose="02040503050406030204" pitchFamily="18" charset="0"/>
                                <a:ea typeface="Cambria Math" panose="02040503050406030204" pitchFamily="18" charset="0"/>
                                <a:cs typeface="Century Gothic"/>
                              </a:rPr>
                              <m:t>𝑰</m:t>
                            </m:r>
                          </m:e>
                        </m:d>
                        <m:r>
                          <a:rPr lang="fr-FR" sz="2400" b="1" i="1" smtClean="0">
                            <a:latin typeface="Cambria Math" panose="02040503050406030204" pitchFamily="18" charset="0"/>
                            <a:ea typeface="Cambria Math" panose="02040503050406030204" pitchFamily="18" charset="0"/>
                            <a:cs typeface="Century Gothic"/>
                          </a:rPr>
                          <m:t>=</m:t>
                        </m:r>
                        <m:r>
                          <a:rPr lang="fr-FR" sz="2400" b="1" i="1" smtClean="0">
                            <a:latin typeface="Cambria Math" panose="02040503050406030204" pitchFamily="18" charset="0"/>
                            <a:ea typeface="Cambria Math" panose="02040503050406030204" pitchFamily="18" charset="0"/>
                            <a:cs typeface="Century Gothic"/>
                          </a:rPr>
                          <m:t>𝟎</m:t>
                        </m:r>
                      </m:e>
                    </m:func>
                  </m:oMath>
                </a14:m>
                <a:endParaRPr lang="fr-FR" sz="2200" b="1" dirty="0">
                  <a:solidFill>
                    <a:schemeClr val="accent1"/>
                  </a:solidFill>
                  <a:latin typeface="Century Gothic"/>
                </a:endParaRPr>
              </a:p>
              <a:p>
                <a:pPr marL="247650" lvl="1" indent="0" algn="just" fontAlgn="auto">
                  <a:spcAft>
                    <a:spcPts val="0"/>
                  </a:spcAft>
                  <a:buFontTx/>
                  <a:buNone/>
                </a:pPr>
                <a:endParaRPr lang="fr-FR" sz="2000" dirty="0">
                  <a:latin typeface="Century Gothic" panose="020B0502020202020204" pitchFamily="34" charset="0"/>
                </a:endParaRPr>
              </a:p>
            </p:txBody>
          </p:sp>
        </mc:Choice>
        <mc:Fallback xmlns="">
          <p:sp>
            <p:nvSpPr>
              <p:cNvPr id="8" name="Content Placeholder 2">
                <a:extLst>
                  <a:ext uri="{FF2B5EF4-FFF2-40B4-BE49-F238E27FC236}">
                    <a16:creationId xmlns:a16="http://schemas.microsoft.com/office/drawing/2014/main" id="{19A759F4-8626-434C-A92E-17BB19E22807}"/>
                  </a:ext>
                </a:extLst>
              </p:cNvPr>
              <p:cNvSpPr txBox="1">
                <a:spLocks noRot="1" noChangeAspect="1" noMove="1" noResize="1" noEditPoints="1" noAdjustHandles="1" noChangeArrowheads="1" noChangeShapeType="1" noTextEdit="1"/>
              </p:cNvSpPr>
              <p:nvPr/>
            </p:nvSpPr>
            <p:spPr>
              <a:xfrm>
                <a:off x="115747" y="3557484"/>
                <a:ext cx="9144000" cy="889124"/>
              </a:xfrm>
              <a:prstGeom prst="rect">
                <a:avLst/>
              </a:prstGeom>
              <a:blipFill>
                <a:blip r:embed="rId9"/>
                <a:stretch>
                  <a:fillRect l="-693" t="-2817"/>
                </a:stretch>
              </a:blipFill>
            </p:spPr>
            <p:txBody>
              <a:bodyPr/>
              <a:lstStyle/>
              <a:p>
                <a:r>
                  <a:rPr lang="fr-FR">
                    <a:noFill/>
                  </a:rPr>
                  <a:t> </a:t>
                </a:r>
              </a:p>
            </p:txBody>
          </p:sp>
        </mc:Fallback>
      </mc:AlternateContent>
      <p:pic>
        <p:nvPicPr>
          <p:cNvPr id="6" name="Image 5">
            <a:extLst>
              <a:ext uri="{FF2B5EF4-FFF2-40B4-BE49-F238E27FC236}">
                <a16:creationId xmlns:a16="http://schemas.microsoft.com/office/drawing/2014/main" id="{DB40C480-EC4A-E546-A7C3-F93B97B4E2A8}"/>
              </a:ext>
            </a:extLst>
          </p:cNvPr>
          <p:cNvPicPr>
            <a:picLocks noChangeAspect="1"/>
          </p:cNvPicPr>
          <p:nvPr/>
        </p:nvPicPr>
        <p:blipFill>
          <a:blip r:embed="rId10"/>
          <a:stretch>
            <a:fillRect/>
          </a:stretch>
        </p:blipFill>
        <p:spPr>
          <a:xfrm>
            <a:off x="3831221" y="1940044"/>
            <a:ext cx="3750678" cy="1617440"/>
          </a:xfrm>
          <a:prstGeom prst="rect">
            <a:avLst/>
          </a:prstGeom>
        </p:spPr>
      </p:pic>
      <p:pic>
        <p:nvPicPr>
          <p:cNvPr id="9" name="Image 8">
            <a:extLst>
              <a:ext uri="{FF2B5EF4-FFF2-40B4-BE49-F238E27FC236}">
                <a16:creationId xmlns:a16="http://schemas.microsoft.com/office/drawing/2014/main" id="{6815B329-19D8-0D43-8697-6C97CA8EBE03}"/>
              </a:ext>
            </a:extLst>
          </p:cNvPr>
          <p:cNvPicPr>
            <a:picLocks noChangeAspect="1"/>
          </p:cNvPicPr>
          <p:nvPr/>
        </p:nvPicPr>
        <p:blipFill>
          <a:blip r:embed="rId11"/>
          <a:stretch>
            <a:fillRect/>
          </a:stretch>
        </p:blipFill>
        <p:spPr>
          <a:xfrm>
            <a:off x="3123308" y="4083069"/>
            <a:ext cx="3613157" cy="2145745"/>
          </a:xfrm>
          <a:prstGeom prst="rect">
            <a:avLst/>
          </a:prstGeom>
        </p:spPr>
      </p:pic>
    </p:spTree>
    <p:extLst>
      <p:ext uri="{BB962C8B-B14F-4D97-AF65-F5344CB8AC3E}">
        <p14:creationId xmlns:p14="http://schemas.microsoft.com/office/powerpoint/2010/main" val="1440639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435100"/>
            <a:ext cx="8229600" cy="4724400"/>
          </a:xfrm>
        </p:spPr>
        <p:txBody>
          <a:bodyPr>
            <a:normAutofit/>
          </a:bodyPr>
          <a:lstStyle/>
          <a:p>
            <a:pPr algn="just">
              <a:buFont typeface="Arial" panose="020B0604020202020204" pitchFamily="34" charset="0"/>
              <a:buChar char="•"/>
              <a:defRPr/>
            </a:pPr>
            <a:r>
              <a:rPr lang="fr-FR" dirty="0">
                <a:solidFill>
                  <a:schemeClr val="accent1"/>
                </a:solidFill>
                <a:latin typeface="Century Gothic"/>
                <a:cs typeface="Century Gothic"/>
              </a:rPr>
              <a:t>Comment choisir le nombre d’axes ?</a:t>
            </a:r>
          </a:p>
          <a:p>
            <a:pPr lvl="1" algn="just">
              <a:buFont typeface="Courier New" panose="02070309020205020404" pitchFamily="49" charset="0"/>
              <a:buChar char="o"/>
              <a:defRPr/>
            </a:pPr>
            <a:r>
              <a:rPr lang="fr-FR" sz="2000" b="1" dirty="0">
                <a:latin typeface="Century Gothic"/>
                <a:cs typeface="Century Gothic"/>
              </a:rPr>
              <a:t>Il faut obtenir une approximation suffisamment satisfaisante</a:t>
            </a:r>
          </a:p>
          <a:p>
            <a:pPr algn="just">
              <a:defRPr/>
            </a:pPr>
            <a:endParaRPr lang="fr-FR" dirty="0">
              <a:latin typeface="Century Gothic"/>
              <a:cs typeface="Century Gothic"/>
            </a:endParaRPr>
          </a:p>
          <a:p>
            <a:pPr algn="just">
              <a:buFont typeface="Arial" panose="020B0604020202020204" pitchFamily="34" charset="0"/>
              <a:buChar char="•"/>
              <a:defRPr/>
            </a:pPr>
            <a:r>
              <a:rPr lang="fr-FR" dirty="0">
                <a:solidFill>
                  <a:schemeClr val="accent1"/>
                </a:solidFill>
                <a:latin typeface="Century Gothic"/>
                <a:cs typeface="Century Gothic"/>
              </a:rPr>
              <a:t>Comment interpréter les nouveaux axes  ?</a:t>
            </a:r>
          </a:p>
        </p:txBody>
      </p:sp>
      <p:sp>
        <p:nvSpPr>
          <p:cNvPr id="2" name="Titre 1"/>
          <p:cNvSpPr>
            <a:spLocks noGrp="1"/>
          </p:cNvSpPr>
          <p:nvPr>
            <p:ph type="title"/>
          </p:nvPr>
        </p:nvSpPr>
        <p:spPr/>
        <p:txBody>
          <a:bodyPr>
            <a:noAutofit/>
          </a:bodyPr>
          <a:lstStyle/>
          <a:p>
            <a:pPr fontAlgn="base">
              <a:spcAft>
                <a:spcPct val="0"/>
              </a:spcAft>
              <a:defRPr/>
            </a:pPr>
            <a:r>
              <a:rPr lang="fr-FR" sz="3200" b="1" dirty="0">
                <a:latin typeface="Century Gothic"/>
                <a:cs typeface="Century Gothic"/>
              </a:rPr>
              <a:t>Les principales questions ici</a:t>
            </a:r>
          </a:p>
        </p:txBody>
      </p:sp>
      <p:sp>
        <p:nvSpPr>
          <p:cNvPr id="5" name="Slide Number Placeholder 3"/>
          <p:cNvSpPr>
            <a:spLocks noGrp="1"/>
          </p:cNvSpPr>
          <p:nvPr>
            <p:ph type="sldNum" sz="quarter" idx="12"/>
          </p:nvPr>
        </p:nvSpPr>
        <p:spPr>
          <a:xfrm>
            <a:off x="7498800" y="6356350"/>
            <a:ext cx="1188000" cy="365125"/>
          </a:xfrm>
        </p:spPr>
        <p:txBody>
          <a:bodyPr/>
          <a:lstStyle/>
          <a:p>
            <a:pPr>
              <a:defRPr/>
            </a:pPr>
            <a:fld id="{9A5B8B2E-5E05-4BDA-8080-74B114A1D0CA}" type="slidenum">
              <a:rPr lang="en-US" smtClean="0">
                <a:latin typeface="Century Gothic"/>
                <a:cs typeface="Century Gothic"/>
              </a:rPr>
              <a:pPr>
                <a:defRPr/>
              </a:pPr>
              <a:t>16</a:t>
            </a:fld>
            <a:endParaRPr lang="en-US" dirty="0">
              <a:latin typeface="Century Gothic"/>
              <a:cs typeface="Century Gothic"/>
            </a:endParaRPr>
          </a:p>
        </p:txBody>
      </p:sp>
    </p:spTree>
    <p:extLst>
      <p:ext uri="{BB962C8B-B14F-4D97-AF65-F5344CB8AC3E}">
        <p14:creationId xmlns:p14="http://schemas.microsoft.com/office/powerpoint/2010/main" val="2472504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base">
              <a:spcAft>
                <a:spcPct val="0"/>
              </a:spcAft>
              <a:defRPr/>
            </a:pPr>
            <a:r>
              <a:rPr lang="fr-FR" sz="3200" b="1" dirty="0">
                <a:latin typeface="Century Gothic"/>
                <a:cs typeface="Century Gothic"/>
              </a:rPr>
              <a:t>Problématique : Clustering</a:t>
            </a:r>
          </a:p>
        </p:txBody>
      </p:sp>
      <p:sp>
        <p:nvSpPr>
          <p:cNvPr id="3" name="Content Placeholder 2"/>
          <p:cNvSpPr>
            <a:spLocks noGrp="1"/>
          </p:cNvSpPr>
          <p:nvPr>
            <p:ph idx="1"/>
          </p:nvPr>
        </p:nvSpPr>
        <p:spPr>
          <a:xfrm>
            <a:off x="448516" y="1319560"/>
            <a:ext cx="8390684" cy="4896544"/>
          </a:xfrm>
        </p:spPr>
        <p:txBody>
          <a:bodyPr>
            <a:normAutofit fontScale="92500" lnSpcReduction="10000"/>
          </a:bodyPr>
          <a:lstStyle/>
          <a:p>
            <a:pPr algn="just">
              <a:buFont typeface="Arial" panose="020B0604020202020204" pitchFamily="34" charset="0"/>
              <a:buChar char="•"/>
            </a:pPr>
            <a:r>
              <a:rPr lang="fr-FR" sz="2400" dirty="0">
                <a:latin typeface="Century Gothic"/>
                <a:cs typeface="Century Gothic"/>
              </a:rPr>
              <a:t>Les techniques de clustering cherchent à décomposer un ensemble d'individus en plusieurs sous ensembles les plus homogènes possibles</a:t>
            </a:r>
          </a:p>
          <a:p>
            <a:pPr algn="just"/>
            <a:endParaRPr lang="fr-FR" sz="2400" dirty="0">
              <a:latin typeface="Century Gothic"/>
              <a:cs typeface="Century Gothic"/>
            </a:endParaRPr>
          </a:p>
          <a:p>
            <a:pPr algn="just"/>
            <a:endParaRPr lang="fr-FR" sz="2400" dirty="0">
              <a:latin typeface="Century Gothic"/>
              <a:cs typeface="Century Gothic"/>
            </a:endParaRPr>
          </a:p>
          <a:p>
            <a:pPr algn="just"/>
            <a:endParaRPr lang="fr-FR" sz="2400" dirty="0">
              <a:latin typeface="Century Gothic"/>
              <a:cs typeface="Century Gothic"/>
            </a:endParaRPr>
          </a:p>
          <a:p>
            <a:pPr algn="just"/>
            <a:endParaRPr lang="fr-FR" sz="2400" dirty="0">
              <a:latin typeface="Century Gothic"/>
              <a:cs typeface="Century Gothic"/>
            </a:endParaRPr>
          </a:p>
          <a:p>
            <a:pPr algn="just"/>
            <a:endParaRPr lang="fr-FR" sz="2400" dirty="0">
              <a:latin typeface="Century Gothic"/>
              <a:cs typeface="Century Gothic"/>
            </a:endParaRPr>
          </a:p>
          <a:p>
            <a:pPr algn="just"/>
            <a:endParaRPr lang="fr-FR" sz="2400" dirty="0">
              <a:latin typeface="Century Gothic"/>
              <a:cs typeface="Century Gothic"/>
            </a:endParaRPr>
          </a:p>
          <a:p>
            <a:pPr algn="just"/>
            <a:endParaRPr lang="fr-FR" sz="2400" dirty="0">
              <a:latin typeface="Century Gothic"/>
              <a:cs typeface="Century Gothic"/>
            </a:endParaRPr>
          </a:p>
          <a:p>
            <a:pPr algn="just">
              <a:buFont typeface="Arial" panose="020B0604020202020204" pitchFamily="34" charset="0"/>
              <a:buChar char="•"/>
            </a:pPr>
            <a:r>
              <a:rPr lang="fr-FR" sz="2400" dirty="0">
                <a:latin typeface="Century Gothic"/>
                <a:cs typeface="Century Gothic"/>
              </a:rPr>
              <a:t>Les méthodes sont très nombreuses</a:t>
            </a:r>
          </a:p>
          <a:p>
            <a:pPr lvl="1" algn="just">
              <a:buFont typeface="Courier New" panose="02070309020205020404" pitchFamily="49" charset="0"/>
              <a:buChar char="o"/>
            </a:pPr>
            <a:r>
              <a:rPr lang="fr-FR" sz="2200" dirty="0">
                <a:latin typeface="Century Gothic"/>
                <a:cs typeface="Century Gothic"/>
              </a:rPr>
              <a:t>Méthodes de partitionnement : k-</a:t>
            </a:r>
            <a:r>
              <a:rPr lang="fr-FR" sz="2200" dirty="0" err="1">
                <a:latin typeface="Century Gothic"/>
                <a:cs typeface="Century Gothic"/>
              </a:rPr>
              <a:t>means</a:t>
            </a:r>
            <a:endParaRPr lang="fr-FR" sz="2200" dirty="0">
              <a:latin typeface="Century Gothic"/>
              <a:cs typeface="Century Gothic"/>
            </a:endParaRPr>
          </a:p>
          <a:p>
            <a:pPr lvl="1" algn="just">
              <a:buFont typeface="Courier New" panose="02070309020205020404" pitchFamily="49" charset="0"/>
              <a:buChar char="o"/>
            </a:pPr>
            <a:r>
              <a:rPr lang="fr-FR" sz="2200" dirty="0">
                <a:latin typeface="Century Gothic"/>
                <a:cs typeface="Century Gothic"/>
              </a:rPr>
              <a:t>Méthodes hiérarchiques : CAH</a:t>
            </a:r>
          </a:p>
          <a:p>
            <a:pPr marL="247650" lvl="1" indent="0" algn="just">
              <a:buNone/>
            </a:pPr>
            <a:endParaRPr lang="fr-FR" sz="2200" dirty="0">
              <a:latin typeface="Century Gothic"/>
              <a:cs typeface="Century Gothic"/>
            </a:endParaRPr>
          </a:p>
          <a:p>
            <a:pPr algn="just">
              <a:lnSpc>
                <a:spcPct val="110000"/>
              </a:lnSpc>
              <a:spcBef>
                <a:spcPts val="0"/>
              </a:spcBef>
              <a:spcAft>
                <a:spcPts val="1200"/>
              </a:spcAft>
              <a:buClr>
                <a:schemeClr val="accent1">
                  <a:lumMod val="60000"/>
                  <a:lumOff val="40000"/>
                </a:schemeClr>
              </a:buClr>
              <a:defRPr/>
            </a:pPr>
            <a:endParaRPr lang="fr-FR" sz="2400" dirty="0">
              <a:solidFill>
                <a:srgbClr val="FF0000"/>
              </a:solidFill>
              <a:latin typeface="Century Gothic"/>
              <a:ea typeface="微軟正黑體" charset="0"/>
              <a:cs typeface="Century Gothic"/>
            </a:endParaRPr>
          </a:p>
        </p:txBody>
      </p:sp>
      <p:sp>
        <p:nvSpPr>
          <p:cNvPr id="4" name="Slide Number Placeholder 3"/>
          <p:cNvSpPr>
            <a:spLocks noGrp="1"/>
          </p:cNvSpPr>
          <p:nvPr>
            <p:ph type="sldNum" sz="quarter" idx="12"/>
          </p:nvPr>
        </p:nvSpPr>
        <p:spPr/>
        <p:txBody>
          <a:bodyPr/>
          <a:lstStyle/>
          <a:p>
            <a:fld id="{1B2081C2-6B42-489A-B82A-A5256D871A54}" type="slidenum">
              <a:rPr lang="fr-FR" smtClean="0">
                <a:latin typeface="Century Gothic"/>
                <a:cs typeface="Century Gothic"/>
              </a:rPr>
              <a:pPr/>
              <a:t>17</a:t>
            </a:fld>
            <a:endParaRPr lang="fr-FR" dirty="0">
              <a:latin typeface="Century Gothic"/>
              <a:cs typeface="Century Gothic"/>
            </a:endParaRPr>
          </a:p>
        </p:txBody>
      </p:sp>
      <p:sp>
        <p:nvSpPr>
          <p:cNvPr id="5" name="TextBox 4"/>
          <p:cNvSpPr txBox="1"/>
          <p:nvPr/>
        </p:nvSpPr>
        <p:spPr>
          <a:xfrm>
            <a:off x="2425700" y="6832600"/>
            <a:ext cx="184666" cy="369332"/>
          </a:xfrm>
          <a:prstGeom prst="rect">
            <a:avLst/>
          </a:prstGeom>
          <a:noFill/>
        </p:spPr>
        <p:txBody>
          <a:bodyPr wrap="none" rtlCol="0">
            <a:spAutoFit/>
          </a:bodyPr>
          <a:lstStyle/>
          <a:p>
            <a:endParaRPr lang="en-US"/>
          </a:p>
        </p:txBody>
      </p:sp>
      <p:pic>
        <p:nvPicPr>
          <p:cNvPr id="6" name="Picture 5" descr="Sans tit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440" y="2349500"/>
            <a:ext cx="2945059" cy="2413000"/>
          </a:xfrm>
          <a:prstGeom prst="rect">
            <a:avLst/>
          </a:prstGeom>
        </p:spPr>
      </p:pic>
      <p:pic>
        <p:nvPicPr>
          <p:cNvPr id="7" name="Picture 6" descr="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7291" y="2387600"/>
            <a:ext cx="3034299" cy="2425700"/>
          </a:xfrm>
          <a:prstGeom prst="rect">
            <a:avLst/>
          </a:prstGeom>
        </p:spPr>
      </p:pic>
    </p:spTree>
    <p:extLst>
      <p:ext uri="{BB962C8B-B14F-4D97-AF65-F5344CB8AC3E}">
        <p14:creationId xmlns:p14="http://schemas.microsoft.com/office/powerpoint/2010/main" val="375244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4609" y="243726"/>
            <a:ext cx="184666" cy="369332"/>
          </a:xfrm>
          <a:prstGeom prst="rect">
            <a:avLst/>
          </a:prstGeom>
          <a:noFill/>
        </p:spPr>
        <p:txBody>
          <a:bodyPr wrap="none" rtlCol="0">
            <a:spAutoFit/>
          </a:bodyPr>
          <a:lstStyle/>
          <a:p>
            <a:endParaRPr lang="en-US" dirty="0"/>
          </a:p>
        </p:txBody>
      </p:sp>
      <p:sp>
        <p:nvSpPr>
          <p:cNvPr id="9" name="Content Placeholder 2"/>
          <p:cNvSpPr>
            <a:spLocks noGrp="1"/>
          </p:cNvSpPr>
          <p:nvPr>
            <p:ph idx="1"/>
          </p:nvPr>
        </p:nvSpPr>
        <p:spPr>
          <a:xfrm>
            <a:off x="220676" y="1330324"/>
            <a:ext cx="8574087" cy="4714876"/>
          </a:xfrm>
        </p:spPr>
        <p:txBody>
          <a:bodyPr rtlCol="0">
            <a:normAutofit/>
          </a:bodyPr>
          <a:lstStyle/>
          <a:p>
            <a:pPr algn="just">
              <a:buFont typeface="Arial" panose="020B0604020202020204" pitchFamily="34" charset="0"/>
              <a:buChar char="•"/>
            </a:pPr>
            <a:r>
              <a:rPr lang="fr-FR" altLang="zh-CN" sz="2800" b="1" dirty="0">
                <a:latin typeface="Century Gothic"/>
                <a:cs typeface="Century Gothic"/>
              </a:rPr>
              <a:t>D</a:t>
            </a:r>
            <a:r>
              <a:rPr lang="fr-FR" altLang="zh-CN" dirty="0">
                <a:latin typeface="Century Gothic"/>
                <a:cs typeface="Century Gothic"/>
              </a:rPr>
              <a:t>é</a:t>
            </a:r>
            <a:r>
              <a:rPr lang="fr-FR" altLang="zh-CN" sz="2800" b="1" dirty="0">
                <a:latin typeface="Century Gothic"/>
                <a:cs typeface="Century Gothic"/>
              </a:rPr>
              <a:t>fis du clustering</a:t>
            </a:r>
          </a:p>
          <a:p>
            <a:pPr lvl="1" algn="just"/>
            <a:r>
              <a:rPr lang="fr-FR" sz="2400" dirty="0">
                <a:latin typeface="Century Gothic"/>
                <a:cs typeface="Century Gothic"/>
              </a:rPr>
              <a:t>On ne connaît pas la classe des exemples : nombre, forme, taille</a:t>
            </a:r>
          </a:p>
          <a:p>
            <a:pPr marL="247650" lvl="1" indent="0" algn="just">
              <a:buNone/>
            </a:pPr>
            <a:endParaRPr lang="fr-FR" sz="2400" dirty="0">
              <a:latin typeface="Century Gothic"/>
              <a:cs typeface="Century Gothic"/>
            </a:endParaRPr>
          </a:p>
          <a:p>
            <a:pPr algn="just">
              <a:buFont typeface="Arial" panose="020B0604020202020204" pitchFamily="34" charset="0"/>
              <a:buChar char="•"/>
            </a:pPr>
            <a:r>
              <a:rPr lang="fr-FR" altLang="zh-CN" sz="2800" b="1" dirty="0">
                <a:latin typeface="Century Gothic"/>
                <a:cs typeface="Century Gothic"/>
              </a:rPr>
              <a:t>Principe de base</a:t>
            </a:r>
          </a:p>
          <a:p>
            <a:pPr lvl="1" algn="just">
              <a:buFont typeface="Arial" panose="020B0604020202020204" pitchFamily="34" charset="0"/>
              <a:buChar char="•"/>
            </a:pPr>
            <a:r>
              <a:rPr lang="fr-FR" sz="2400" dirty="0">
                <a:latin typeface="Century Gothic"/>
                <a:cs typeface="Century Gothic"/>
              </a:rPr>
              <a:t>Regrouper tout ce qui se ressemble, </a:t>
            </a:r>
          </a:p>
          <a:p>
            <a:pPr lvl="1" algn="just">
              <a:buFont typeface="Arial" panose="020B0604020202020204" pitchFamily="34" charset="0"/>
              <a:buChar char="•"/>
            </a:pPr>
            <a:r>
              <a:rPr lang="fr-FR" sz="2400" dirty="0">
                <a:latin typeface="Century Gothic"/>
                <a:cs typeface="Century Gothic"/>
              </a:rPr>
              <a:t>Eloigner tout ce qui est franchement différent </a:t>
            </a:r>
          </a:p>
          <a:p>
            <a:pPr lvl="1" algn="just">
              <a:buFont typeface="Arial" panose="020B0604020202020204" pitchFamily="34" charset="0"/>
              <a:buChar char="•"/>
            </a:pPr>
            <a:r>
              <a:rPr lang="fr-FR" sz="2400" dirty="0">
                <a:latin typeface="Century Gothic"/>
                <a:cs typeface="Century Gothic"/>
              </a:rPr>
              <a:t>Le point clé est le critère de similarité (fonction de distance) </a:t>
            </a:r>
          </a:p>
        </p:txBody>
      </p:sp>
      <p:sp>
        <p:nvSpPr>
          <p:cNvPr id="6" name="Title 1"/>
          <p:cNvSpPr txBox="1">
            <a:spLocks/>
          </p:cNvSpPr>
          <p:nvPr/>
        </p:nvSpPr>
        <p:spPr>
          <a:xfrm>
            <a:off x="457200" y="274638"/>
            <a:ext cx="8229600"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0" kern="1200">
                <a:solidFill>
                  <a:schemeClr val="tx1"/>
                </a:solidFill>
                <a:latin typeface="+mj-lt"/>
                <a:ea typeface="+mj-ea"/>
                <a:cs typeface="+mj-cs"/>
              </a:defRPr>
            </a:lvl1pPr>
          </a:lstStyle>
          <a:p>
            <a:pPr>
              <a:defRPr/>
            </a:pPr>
            <a:r>
              <a:rPr lang="fr-FR" sz="3200" b="1" dirty="0">
                <a:latin typeface="Century Gothic"/>
                <a:cs typeface="Century Gothic"/>
              </a:rPr>
              <a:t>Problématique : Clustering</a:t>
            </a:r>
          </a:p>
        </p:txBody>
      </p:sp>
      <p:sp>
        <p:nvSpPr>
          <p:cNvPr id="7" name="Slide Number Placeholder 3"/>
          <p:cNvSpPr>
            <a:spLocks noGrp="1"/>
          </p:cNvSpPr>
          <p:nvPr>
            <p:ph type="sldNum" sz="quarter" idx="12"/>
          </p:nvPr>
        </p:nvSpPr>
        <p:spPr>
          <a:xfrm>
            <a:off x="7498800" y="6356350"/>
            <a:ext cx="1188000" cy="365125"/>
          </a:xfrm>
        </p:spPr>
        <p:txBody>
          <a:bodyPr/>
          <a:lstStyle/>
          <a:p>
            <a:pPr>
              <a:defRPr/>
            </a:pPr>
            <a:fld id="{9A5B8B2E-5E05-4BDA-8080-74B114A1D0CA}" type="slidenum">
              <a:rPr lang="en-US" smtClean="0">
                <a:latin typeface="Century Gothic"/>
                <a:cs typeface="Century Gothic"/>
              </a:rPr>
              <a:pPr>
                <a:defRPr/>
              </a:pPr>
              <a:t>18</a:t>
            </a:fld>
            <a:endParaRPr lang="en-US" dirty="0">
              <a:latin typeface="Century Gothic"/>
              <a:cs typeface="Century Gothic"/>
            </a:endParaRPr>
          </a:p>
        </p:txBody>
      </p:sp>
    </p:spTree>
    <p:extLst>
      <p:ext uri="{BB962C8B-B14F-4D97-AF65-F5344CB8AC3E}">
        <p14:creationId xmlns:p14="http://schemas.microsoft.com/office/powerpoint/2010/main" val="402274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4609" y="243726"/>
            <a:ext cx="184666" cy="369332"/>
          </a:xfrm>
          <a:prstGeom prst="rect">
            <a:avLst/>
          </a:prstGeom>
          <a:noFill/>
        </p:spPr>
        <p:txBody>
          <a:bodyPr wrap="none" rtlCol="0">
            <a:spAutoFit/>
          </a:bodyPr>
          <a:lstStyle/>
          <a:p>
            <a:endParaRPr lang="en-US" dirty="0"/>
          </a:p>
        </p:txBody>
      </p:sp>
      <p:sp>
        <p:nvSpPr>
          <p:cNvPr id="9" name="Content Placeholder 2"/>
          <p:cNvSpPr>
            <a:spLocks noGrp="1"/>
          </p:cNvSpPr>
          <p:nvPr>
            <p:ph idx="1"/>
          </p:nvPr>
        </p:nvSpPr>
        <p:spPr>
          <a:xfrm>
            <a:off x="220676" y="1330324"/>
            <a:ext cx="8574087" cy="4714876"/>
          </a:xfrm>
        </p:spPr>
        <p:txBody>
          <a:bodyPr rtlCol="0">
            <a:normAutofit/>
          </a:bodyPr>
          <a:lstStyle/>
          <a:p>
            <a:pPr algn="just"/>
            <a:r>
              <a:rPr lang="fr-FR" sz="2000" b="1" dirty="0">
                <a:latin typeface="Century Gothic"/>
                <a:cs typeface="Century Gothic"/>
              </a:rPr>
              <a:t>On cherche à </a:t>
            </a:r>
            <a:r>
              <a:rPr lang="fr-FR" sz="2000" b="1" dirty="0">
                <a:solidFill>
                  <a:srgbClr val="660066"/>
                </a:solidFill>
                <a:latin typeface="Century Gothic"/>
                <a:cs typeface="Century Gothic"/>
              </a:rPr>
              <a:t>minimiser </a:t>
            </a:r>
            <a:r>
              <a:rPr lang="fr-FR" sz="2000" b="1" i="1" dirty="0">
                <a:solidFill>
                  <a:srgbClr val="660066"/>
                </a:solidFill>
                <a:latin typeface="Century Gothic"/>
                <a:cs typeface="Century Gothic"/>
              </a:rPr>
              <a:t>l’inertie</a:t>
            </a:r>
            <a:r>
              <a:rPr lang="fr-FR" sz="2000" b="1" dirty="0">
                <a:solidFill>
                  <a:srgbClr val="660066"/>
                </a:solidFill>
                <a:latin typeface="Century Gothic"/>
                <a:cs typeface="Century Gothic"/>
              </a:rPr>
              <a:t> </a:t>
            </a:r>
            <a:r>
              <a:rPr lang="fr-FR" sz="2000" b="1" i="1" dirty="0">
                <a:solidFill>
                  <a:srgbClr val="660066"/>
                </a:solidFill>
                <a:latin typeface="Century Gothic"/>
                <a:cs typeface="Century Gothic"/>
              </a:rPr>
              <a:t>intra-classe </a:t>
            </a:r>
            <a:r>
              <a:rPr lang="fr-FR" sz="2000" b="1" dirty="0">
                <a:latin typeface="Century Gothic"/>
                <a:cs typeface="Century Gothic"/>
              </a:rPr>
              <a:t>et à </a:t>
            </a:r>
            <a:r>
              <a:rPr lang="fr-FR" sz="2000" b="1" dirty="0">
                <a:solidFill>
                  <a:srgbClr val="660066"/>
                </a:solidFill>
                <a:latin typeface="Century Gothic"/>
                <a:cs typeface="Century Gothic"/>
              </a:rPr>
              <a:t>maximiser </a:t>
            </a:r>
            <a:r>
              <a:rPr lang="fr-FR" sz="2000" b="1" i="1" dirty="0">
                <a:solidFill>
                  <a:srgbClr val="660066"/>
                </a:solidFill>
                <a:latin typeface="Century Gothic"/>
                <a:cs typeface="Century Gothic"/>
              </a:rPr>
              <a:t>l’inertie </a:t>
            </a:r>
            <a:r>
              <a:rPr lang="fr-FR" sz="2000" b="1" i="1" dirty="0" err="1">
                <a:solidFill>
                  <a:srgbClr val="660066"/>
                </a:solidFill>
                <a:latin typeface="Century Gothic"/>
                <a:cs typeface="Century Gothic"/>
              </a:rPr>
              <a:t>inter-classe</a:t>
            </a:r>
            <a:r>
              <a:rPr lang="fr-FR" sz="2000" b="1" i="1" dirty="0">
                <a:latin typeface="Century Gothic"/>
                <a:cs typeface="Century Gothic"/>
              </a:rPr>
              <a:t> </a:t>
            </a:r>
          </a:p>
          <a:p>
            <a:pPr lvl="2" algn="just">
              <a:buFont typeface="Arial" panose="020B0604020202020204" pitchFamily="34" charset="0"/>
              <a:buChar char="•"/>
            </a:pPr>
            <a:r>
              <a:rPr lang="fr-FR" sz="1800" b="1" i="1" dirty="0">
                <a:latin typeface="Century Gothic"/>
                <a:cs typeface="Century Gothic"/>
              </a:rPr>
              <a:t>inertie </a:t>
            </a:r>
            <a:r>
              <a:rPr lang="fr-FR" sz="1800" b="1" i="1" dirty="0" err="1">
                <a:latin typeface="Century Gothic"/>
                <a:cs typeface="Century Gothic"/>
              </a:rPr>
              <a:t>intraclasse</a:t>
            </a:r>
            <a:r>
              <a:rPr lang="fr-FR" sz="1800" b="1" i="1" dirty="0">
                <a:latin typeface="Century Gothic"/>
                <a:cs typeface="Century Gothic"/>
              </a:rPr>
              <a:t> </a:t>
            </a:r>
            <a:r>
              <a:rPr lang="fr-FR" sz="1800" dirty="0">
                <a:latin typeface="Century Gothic"/>
                <a:cs typeface="Century Gothic"/>
              </a:rPr>
              <a:t>définie par la somme des distances des centres de gravités aux points de leurs classes</a:t>
            </a:r>
          </a:p>
          <a:p>
            <a:pPr lvl="2" algn="just">
              <a:buFont typeface="Arial" panose="020B0604020202020204" pitchFamily="34" charset="0"/>
              <a:buChar char="•"/>
            </a:pPr>
            <a:r>
              <a:rPr lang="fr-FR" sz="1800" b="1" i="1" dirty="0">
                <a:latin typeface="Century Gothic"/>
                <a:cs typeface="Century Gothic"/>
              </a:rPr>
              <a:t>inertie interclasse </a:t>
            </a:r>
            <a:r>
              <a:rPr lang="fr-FR" sz="1800" dirty="0">
                <a:latin typeface="Century Gothic"/>
                <a:cs typeface="Century Gothic"/>
              </a:rPr>
              <a:t>définie par la </a:t>
            </a:r>
            <a:r>
              <a:rPr lang="fr-FR" sz="1800" i="1" dirty="0">
                <a:latin typeface="Century Gothic"/>
                <a:cs typeface="Century Gothic"/>
              </a:rPr>
              <a:t>somme des </a:t>
            </a:r>
            <a:r>
              <a:rPr lang="fr-FR" sz="1800" dirty="0">
                <a:latin typeface="Century Gothic"/>
                <a:cs typeface="Century Gothic"/>
              </a:rPr>
              <a:t>distances </a:t>
            </a:r>
            <a:r>
              <a:rPr lang="fr-FR" sz="1800" i="1" dirty="0">
                <a:latin typeface="Century Gothic"/>
                <a:cs typeface="Century Gothic"/>
              </a:rPr>
              <a:t>entre les </a:t>
            </a:r>
            <a:r>
              <a:rPr lang="fr-FR" sz="1800" dirty="0">
                <a:latin typeface="Century Gothic"/>
                <a:cs typeface="Century Gothic"/>
              </a:rPr>
              <a:t>centres de gravités des classes et le centre de gravité de la population totale </a:t>
            </a:r>
          </a:p>
        </p:txBody>
      </p:sp>
      <p:sp>
        <p:nvSpPr>
          <p:cNvPr id="6" name="Title 1"/>
          <p:cNvSpPr txBox="1">
            <a:spLocks/>
          </p:cNvSpPr>
          <p:nvPr/>
        </p:nvSpPr>
        <p:spPr>
          <a:xfrm>
            <a:off x="457200" y="274638"/>
            <a:ext cx="8229600"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0" kern="1200">
                <a:solidFill>
                  <a:schemeClr val="tx1"/>
                </a:solidFill>
                <a:latin typeface="+mj-lt"/>
                <a:ea typeface="+mj-ea"/>
                <a:cs typeface="+mj-cs"/>
              </a:defRPr>
            </a:lvl1pPr>
          </a:lstStyle>
          <a:p>
            <a:pPr>
              <a:defRPr/>
            </a:pPr>
            <a:r>
              <a:rPr lang="fr-FR" sz="3200" b="1" dirty="0">
                <a:latin typeface="Century Gothic"/>
                <a:cs typeface="Century Gothic"/>
              </a:rPr>
              <a:t>Problématique : Clustering</a:t>
            </a:r>
          </a:p>
        </p:txBody>
      </p:sp>
      <p:sp>
        <p:nvSpPr>
          <p:cNvPr id="7" name="Slide Number Placeholder 3"/>
          <p:cNvSpPr>
            <a:spLocks noGrp="1"/>
          </p:cNvSpPr>
          <p:nvPr>
            <p:ph type="sldNum" sz="quarter" idx="12"/>
          </p:nvPr>
        </p:nvSpPr>
        <p:spPr>
          <a:xfrm>
            <a:off x="7498800" y="6356350"/>
            <a:ext cx="1188000" cy="365125"/>
          </a:xfrm>
        </p:spPr>
        <p:txBody>
          <a:bodyPr/>
          <a:lstStyle/>
          <a:p>
            <a:pPr>
              <a:defRPr/>
            </a:pPr>
            <a:fld id="{9A5B8B2E-5E05-4BDA-8080-74B114A1D0CA}" type="slidenum">
              <a:rPr lang="en-US" smtClean="0">
                <a:latin typeface="Century Gothic"/>
                <a:cs typeface="Century Gothic"/>
              </a:rPr>
              <a:pPr>
                <a:defRPr/>
              </a:pPr>
              <a:t>19</a:t>
            </a:fld>
            <a:endParaRPr lang="en-US" dirty="0">
              <a:latin typeface="Century Gothic"/>
              <a:cs typeface="Century Gothic"/>
            </a:endParaRPr>
          </a:p>
        </p:txBody>
      </p:sp>
      <p:pic>
        <p:nvPicPr>
          <p:cNvPr id="5" name="Picture 4" descr="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700" y="3264500"/>
            <a:ext cx="5105400" cy="2881302"/>
          </a:xfrm>
          <a:prstGeom prst="rect">
            <a:avLst/>
          </a:prstGeom>
        </p:spPr>
      </p:pic>
    </p:spTree>
    <p:extLst>
      <p:ext uri="{BB962C8B-B14F-4D97-AF65-F5344CB8AC3E}">
        <p14:creationId xmlns:p14="http://schemas.microsoft.com/office/powerpoint/2010/main" val="788847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base">
              <a:spcAft>
                <a:spcPct val="0"/>
              </a:spcAft>
              <a:defRPr/>
            </a:pPr>
            <a:r>
              <a:rPr lang="fr-FR" sz="3200" b="1" dirty="0">
                <a:latin typeface="Century Gothic"/>
                <a:cs typeface="Century Gothic"/>
              </a:rPr>
              <a:t>Contexte : Apprentissage non supervisé</a:t>
            </a:r>
          </a:p>
        </p:txBody>
      </p:sp>
      <p:sp>
        <p:nvSpPr>
          <p:cNvPr id="4" name="Slide Number Placeholder 3"/>
          <p:cNvSpPr>
            <a:spLocks noGrp="1"/>
          </p:cNvSpPr>
          <p:nvPr>
            <p:ph type="sldNum" sz="quarter" idx="12"/>
          </p:nvPr>
        </p:nvSpPr>
        <p:spPr/>
        <p:txBody>
          <a:bodyPr/>
          <a:lstStyle/>
          <a:p>
            <a:pPr>
              <a:defRPr/>
            </a:pPr>
            <a:fld id="{9A5B8B2E-5E05-4BDA-8080-74B114A1D0CA}" type="slidenum">
              <a:rPr lang="en-US" smtClean="0">
                <a:latin typeface="Century Gothic"/>
                <a:cs typeface="Century Gothic"/>
              </a:rPr>
              <a:pPr>
                <a:defRPr/>
              </a:pPr>
              <a:t>2</a:t>
            </a:fld>
            <a:endParaRPr lang="en-US" dirty="0">
              <a:latin typeface="Century Gothic"/>
              <a:cs typeface="Century Gothic"/>
            </a:endParaRPr>
          </a:p>
        </p:txBody>
      </p:sp>
      <p:cxnSp>
        <p:nvCxnSpPr>
          <p:cNvPr id="7" name="Straight Arrow Connector 7"/>
          <p:cNvCxnSpPr>
            <a:cxnSpLocks noChangeShapeType="1"/>
          </p:cNvCxnSpPr>
          <p:nvPr/>
        </p:nvCxnSpPr>
        <p:spPr bwMode="auto">
          <a:xfrm>
            <a:off x="2513474" y="3341373"/>
            <a:ext cx="3395662" cy="8122"/>
          </a:xfrm>
          <a:prstGeom prst="straightConnector1">
            <a:avLst/>
          </a:prstGeom>
          <a:noFill/>
          <a:ln w="25400" algn="ctr">
            <a:solidFill>
              <a:srgbClr val="000000"/>
            </a:solidFill>
            <a:round/>
            <a:headEnd type="arrow" w="med" len="me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 name="Straight Arrow Connector 12"/>
          <p:cNvCxnSpPr>
            <a:cxnSpLocks noChangeShapeType="1"/>
          </p:cNvCxnSpPr>
          <p:nvPr/>
        </p:nvCxnSpPr>
        <p:spPr bwMode="auto">
          <a:xfrm>
            <a:off x="2271467" y="3615454"/>
            <a:ext cx="0" cy="2459333"/>
          </a:xfrm>
          <a:prstGeom prst="straightConnector1">
            <a:avLst/>
          </a:prstGeom>
          <a:noFill/>
          <a:ln w="25400" algn="ctr">
            <a:solidFill>
              <a:srgbClr val="000000"/>
            </a:solidFill>
            <a:round/>
            <a:headEnd type="arrow" w="med" len="me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 name="Rectangle 8"/>
          <p:cNvSpPr/>
          <p:nvPr/>
        </p:nvSpPr>
        <p:spPr bwMode="auto">
          <a:xfrm>
            <a:off x="5981700" y="3492500"/>
            <a:ext cx="392575" cy="2601435"/>
          </a:xfrm>
          <a:prstGeom prst="rect">
            <a:avLst/>
          </a:prstGeom>
          <a:noFill/>
          <a:ln w="28575" cmpd="sng">
            <a:solidFill>
              <a:srgbClr val="800000"/>
            </a:solidFill>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lIns="91311" tIns="45658" rIns="91311" bIns="45658"/>
          <a:lstStyle/>
          <a:p>
            <a:pPr algn="ctr">
              <a:defRPr/>
            </a:pPr>
            <a:r>
              <a:rPr lang="fr-FR" sz="2400" b="1" dirty="0">
                <a:solidFill>
                  <a:srgbClr val="660066"/>
                </a:solidFill>
                <a:latin typeface="Century Gothic"/>
                <a:ea typeface="ヒラギノ角ゴ ProN W3" charset="0"/>
                <a:cs typeface="Century Gothic"/>
                <a:sym typeface="Gill Sans" charset="0"/>
              </a:rPr>
              <a:t>Absent</a:t>
            </a:r>
          </a:p>
        </p:txBody>
      </p:sp>
      <p:sp>
        <p:nvSpPr>
          <p:cNvPr id="11" name="TextBox 38"/>
          <p:cNvSpPr txBox="1">
            <a:spLocks noChangeArrowheads="1"/>
          </p:cNvSpPr>
          <p:nvPr/>
        </p:nvSpPr>
        <p:spPr bwMode="auto">
          <a:xfrm>
            <a:off x="3698894" y="2403317"/>
            <a:ext cx="1304906" cy="9539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11" tIns="45658" rIns="91311" bIns="45658">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fr-FR" sz="1400" b="1" i="1" dirty="0">
                <a:latin typeface="Century Gothic"/>
                <a:cs typeface="Century Gothic"/>
              </a:rPr>
              <a:t> </a:t>
            </a:r>
            <a:r>
              <a:rPr lang="fr-FR" sz="1400" b="1" dirty="0">
                <a:solidFill>
                  <a:srgbClr val="FF0000"/>
                </a:solidFill>
                <a:latin typeface="Century Gothic"/>
                <a:cs typeface="Century Gothic"/>
              </a:rPr>
              <a:t>p </a:t>
            </a:r>
          </a:p>
          <a:p>
            <a:pPr algn="ctr" eaLnBrk="1" hangingPunct="1"/>
            <a:r>
              <a:rPr lang="fr-FR" sz="1400" b="1" i="1" dirty="0">
                <a:latin typeface="Century Gothic"/>
                <a:cs typeface="Century Gothic"/>
              </a:rPr>
              <a:t>Variables</a:t>
            </a:r>
          </a:p>
          <a:p>
            <a:pPr algn="ctr" eaLnBrk="1" hangingPunct="1"/>
            <a:r>
              <a:rPr lang="fr-FR" sz="1400" b="1" i="1" dirty="0" err="1">
                <a:latin typeface="Century Gothic"/>
                <a:cs typeface="Century Gothic"/>
              </a:rPr>
              <a:t>Features</a:t>
            </a:r>
            <a:endParaRPr lang="fr-FR" sz="1400" b="1" i="1" dirty="0">
              <a:latin typeface="Century Gothic"/>
              <a:cs typeface="Century Gothic"/>
            </a:endParaRPr>
          </a:p>
          <a:p>
            <a:pPr algn="ctr" eaLnBrk="1" hangingPunct="1"/>
            <a:r>
              <a:rPr lang="fr-FR" sz="1400" b="1" i="1" dirty="0">
                <a:latin typeface="Century Gothic"/>
                <a:cs typeface="Century Gothic"/>
              </a:rPr>
              <a:t>Descripteurs</a:t>
            </a:r>
          </a:p>
        </p:txBody>
      </p:sp>
      <p:sp>
        <p:nvSpPr>
          <p:cNvPr id="18" name="TextBox 49"/>
          <p:cNvSpPr txBox="1">
            <a:spLocks noChangeArrowheads="1"/>
          </p:cNvSpPr>
          <p:nvPr/>
        </p:nvSpPr>
        <p:spPr bwMode="auto">
          <a:xfrm>
            <a:off x="1126001" y="4179032"/>
            <a:ext cx="1052221" cy="1169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311" tIns="45658" rIns="91311" bIns="45658">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fr-FR" sz="1400" b="1" i="1" dirty="0">
                <a:latin typeface="Century Gothic"/>
                <a:cs typeface="Century Gothic"/>
              </a:rPr>
              <a:t> </a:t>
            </a:r>
            <a:r>
              <a:rPr lang="fr-FR" sz="1400" b="1" i="1" dirty="0">
                <a:solidFill>
                  <a:srgbClr val="FF0000"/>
                </a:solidFill>
                <a:latin typeface="Century Gothic"/>
                <a:cs typeface="Century Gothic"/>
              </a:rPr>
              <a:t>n</a:t>
            </a:r>
          </a:p>
          <a:p>
            <a:pPr algn="ctr" eaLnBrk="1" hangingPunct="1"/>
            <a:r>
              <a:rPr lang="fr-FR" sz="1400" b="1" i="1" dirty="0">
                <a:latin typeface="Century Gothic"/>
                <a:cs typeface="Century Gothic"/>
              </a:rPr>
              <a:t> individus</a:t>
            </a:r>
          </a:p>
          <a:p>
            <a:pPr algn="ctr" eaLnBrk="1" hangingPunct="1"/>
            <a:r>
              <a:rPr lang="fr-FR" sz="1400" b="1" i="1" dirty="0">
                <a:latin typeface="Century Gothic"/>
                <a:cs typeface="Century Gothic"/>
              </a:rPr>
              <a:t>Instances</a:t>
            </a:r>
          </a:p>
          <a:p>
            <a:pPr algn="ctr" eaLnBrk="1" hangingPunct="1"/>
            <a:r>
              <a:rPr lang="fr-FR" sz="1400" b="1" i="1" dirty="0">
                <a:latin typeface="Century Gothic"/>
                <a:cs typeface="Century Gothic"/>
              </a:rPr>
              <a:t>Exemples</a:t>
            </a:r>
          </a:p>
          <a:p>
            <a:pPr algn="ctr" eaLnBrk="1" hangingPunct="1"/>
            <a:r>
              <a:rPr lang="fr-FR" sz="1400" b="1" i="1" dirty="0">
                <a:latin typeface="Century Gothic"/>
                <a:cs typeface="Century Gothic"/>
              </a:rPr>
              <a:t>Objets</a:t>
            </a:r>
          </a:p>
        </p:txBody>
      </p:sp>
      <p:sp>
        <p:nvSpPr>
          <p:cNvPr id="57" name="Rectangle 56"/>
          <p:cNvSpPr/>
          <p:nvPr/>
        </p:nvSpPr>
        <p:spPr>
          <a:xfrm>
            <a:off x="2441893" y="3477283"/>
            <a:ext cx="3930994" cy="2655178"/>
          </a:xfrm>
          <a:prstGeom prst="rect">
            <a:avLst/>
          </a:prstGeom>
          <a:noFill/>
          <a:ln w="38100"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00000"/>
              </a:solidFill>
              <a:latin typeface="Century Gothic"/>
              <a:cs typeface="Century Gothic"/>
            </a:endParaRPr>
          </a:p>
        </p:txBody>
      </p:sp>
      <p:sp>
        <p:nvSpPr>
          <p:cNvPr id="44" name="TextBox 38"/>
          <p:cNvSpPr txBox="1">
            <a:spLocks noChangeArrowheads="1"/>
          </p:cNvSpPr>
          <p:nvPr/>
        </p:nvSpPr>
        <p:spPr bwMode="auto">
          <a:xfrm>
            <a:off x="5502294" y="3076417"/>
            <a:ext cx="1304906" cy="307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11" tIns="45658" rIns="91311" bIns="45658">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fr-FR" sz="1400" b="1" i="1" dirty="0">
                <a:solidFill>
                  <a:srgbClr val="FF0000"/>
                </a:solidFill>
                <a:latin typeface="Century Gothic"/>
                <a:cs typeface="Century Gothic"/>
              </a:rPr>
              <a:t>label</a:t>
            </a:r>
          </a:p>
        </p:txBody>
      </p:sp>
      <p:sp>
        <p:nvSpPr>
          <p:cNvPr id="45" name="Content Placeholder 2"/>
          <p:cNvSpPr>
            <a:spLocks noGrp="1"/>
          </p:cNvSpPr>
          <p:nvPr>
            <p:ph idx="1"/>
          </p:nvPr>
        </p:nvSpPr>
        <p:spPr>
          <a:xfrm>
            <a:off x="448515" y="1205260"/>
            <a:ext cx="8440841" cy="4896544"/>
          </a:xfrm>
        </p:spPr>
        <p:txBody>
          <a:bodyPr>
            <a:normAutofit/>
          </a:bodyPr>
          <a:lstStyle/>
          <a:p>
            <a:pPr marL="0" indent="0" algn="just">
              <a:buNone/>
            </a:pPr>
            <a:r>
              <a:rPr lang="fr-FR" sz="2200" dirty="0">
                <a:latin typeface="Century Gothic"/>
                <a:cs typeface="Century Gothic"/>
              </a:rPr>
              <a:t>Consiste à inférer des connaissances sur les données </a:t>
            </a:r>
          </a:p>
          <a:p>
            <a:pPr lvl="1" algn="just">
              <a:buFont typeface="Arial" panose="020B0604020202020204" pitchFamily="34" charset="0"/>
              <a:buChar char="•"/>
            </a:pPr>
            <a:r>
              <a:rPr lang="fr-FR" sz="1800" dirty="0">
                <a:latin typeface="Century Gothic"/>
                <a:cs typeface="Century Gothic"/>
              </a:rPr>
              <a:t>Sur la seule base des échantillons d'apprentissage</a:t>
            </a:r>
          </a:p>
          <a:p>
            <a:pPr lvl="1" algn="just">
              <a:buFont typeface="Arial" panose="020B0604020202020204" pitchFamily="34" charset="0"/>
              <a:buChar char="•"/>
            </a:pPr>
            <a:r>
              <a:rPr lang="fr-FR" sz="1800" b="1" dirty="0">
                <a:solidFill>
                  <a:schemeClr val="accent1"/>
                </a:solidFill>
                <a:latin typeface="Century Gothic"/>
                <a:cs typeface="Century Gothic"/>
              </a:rPr>
              <a:t>Pas de cible </a:t>
            </a:r>
            <a:r>
              <a:rPr lang="fr-FR" sz="1800" dirty="0">
                <a:latin typeface="Century Gothic"/>
                <a:cs typeface="Century Gothic"/>
              </a:rPr>
              <a:t>(pas le temps ni l’argent, pas de spécialistes), </a:t>
            </a:r>
            <a:r>
              <a:rPr lang="fr-FR" sz="1800" b="1" dirty="0">
                <a:latin typeface="Century Gothic"/>
                <a:cs typeface="Century Gothic"/>
              </a:rPr>
              <a:t>recherche de structures naturelles dans les données </a:t>
            </a:r>
          </a:p>
        </p:txBody>
      </p:sp>
    </p:spTree>
    <p:extLst>
      <p:ext uri="{BB962C8B-B14F-4D97-AF65-F5344CB8AC3E}">
        <p14:creationId xmlns:p14="http://schemas.microsoft.com/office/powerpoint/2010/main" val="2490807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4609" y="243726"/>
            <a:ext cx="184666" cy="369332"/>
          </a:xfrm>
          <a:prstGeom prst="rect">
            <a:avLst/>
          </a:prstGeom>
          <a:noFill/>
        </p:spPr>
        <p:txBody>
          <a:bodyPr wrap="none" rtlCol="0">
            <a:spAutoFit/>
          </a:bodyPr>
          <a:lstStyle/>
          <a:p>
            <a:endParaRPr lang="en-US" dirty="0"/>
          </a:p>
        </p:txBody>
      </p:sp>
      <p:sp>
        <p:nvSpPr>
          <p:cNvPr id="9" name="Content Placeholder 2"/>
          <p:cNvSpPr>
            <a:spLocks noGrp="1"/>
          </p:cNvSpPr>
          <p:nvPr>
            <p:ph idx="1"/>
          </p:nvPr>
        </p:nvSpPr>
        <p:spPr>
          <a:xfrm>
            <a:off x="220676" y="1330324"/>
            <a:ext cx="8574087" cy="4714876"/>
          </a:xfrm>
        </p:spPr>
        <p:txBody>
          <a:bodyPr rtlCol="0">
            <a:normAutofit/>
          </a:bodyPr>
          <a:lstStyle/>
          <a:p>
            <a:pPr algn="just"/>
            <a:r>
              <a:rPr lang="fr-FR" sz="2400" b="1" dirty="0">
                <a:latin typeface="Century Gothic"/>
                <a:cs typeface="Century Gothic"/>
              </a:rPr>
              <a:t>Algorithme en deux étapes</a:t>
            </a:r>
            <a:endParaRPr lang="fr-FR" sz="2400" b="1" i="1" dirty="0">
              <a:latin typeface="Century Gothic"/>
              <a:cs typeface="Century Gothic"/>
            </a:endParaRPr>
          </a:p>
          <a:p>
            <a:pPr lvl="2" algn="just">
              <a:buFont typeface="Wingdings" pitchFamily="2" charset="2"/>
              <a:buChar char="q"/>
            </a:pPr>
            <a:r>
              <a:rPr lang="fr-FR" sz="2000" b="1" dirty="0">
                <a:latin typeface="Century Gothic"/>
                <a:cs typeface="Century Gothic"/>
              </a:rPr>
              <a:t>Affecter chaque point à un cluster en fonction des centres de gravité.</a:t>
            </a:r>
          </a:p>
          <a:p>
            <a:pPr lvl="2" algn="just">
              <a:buFont typeface="Wingdings" pitchFamily="2" charset="2"/>
              <a:buChar char="q"/>
            </a:pPr>
            <a:r>
              <a:rPr lang="fr-FR" sz="2000" b="1" dirty="0">
                <a:latin typeface="Century Gothic"/>
                <a:cs typeface="Century Gothic"/>
              </a:rPr>
              <a:t>Ré-estimer le centre gravité de chaque cluster en fonction de la nouvelle répartition</a:t>
            </a:r>
          </a:p>
          <a:p>
            <a:pPr lvl="2" algn="just">
              <a:buFont typeface="Wingdings" pitchFamily="2" charset="2"/>
              <a:buChar char="q"/>
            </a:pPr>
            <a:r>
              <a:rPr lang="fr-FR" sz="2000" b="1" dirty="0">
                <a:latin typeface="Century Gothic"/>
                <a:cs typeface="Century Gothic"/>
              </a:rPr>
              <a:t>Et boucler jusqu’à convergence.</a:t>
            </a:r>
          </a:p>
          <a:p>
            <a:pPr lvl="2" algn="just">
              <a:buFont typeface="Wingdings" pitchFamily="2" charset="2"/>
              <a:buChar char="q"/>
            </a:pPr>
            <a:endParaRPr lang="fr-FR" sz="2000" b="1" dirty="0">
              <a:latin typeface="Century Gothic"/>
              <a:cs typeface="Century Gothic"/>
            </a:endParaRPr>
          </a:p>
          <a:p>
            <a:pPr lvl="2" algn="just"/>
            <a:endParaRPr lang="fr-FR" sz="2000" dirty="0">
              <a:latin typeface="Century Gothic"/>
              <a:cs typeface="Century Gothic"/>
            </a:endParaRPr>
          </a:p>
          <a:p>
            <a:pPr lvl="2" algn="just"/>
            <a:endParaRPr lang="fr-FR" sz="2200" dirty="0">
              <a:latin typeface="Century Gothic"/>
              <a:cs typeface="Century Gothic"/>
            </a:endParaRPr>
          </a:p>
        </p:txBody>
      </p:sp>
      <p:sp>
        <p:nvSpPr>
          <p:cNvPr id="6" name="Title 1"/>
          <p:cNvSpPr txBox="1">
            <a:spLocks/>
          </p:cNvSpPr>
          <p:nvPr/>
        </p:nvSpPr>
        <p:spPr>
          <a:xfrm>
            <a:off x="457200" y="274638"/>
            <a:ext cx="8229600"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0" kern="1200">
                <a:solidFill>
                  <a:schemeClr val="tx1"/>
                </a:solidFill>
                <a:latin typeface="+mj-lt"/>
                <a:ea typeface="+mj-ea"/>
                <a:cs typeface="+mj-cs"/>
              </a:defRPr>
            </a:lvl1pPr>
          </a:lstStyle>
          <a:p>
            <a:pPr>
              <a:defRPr/>
            </a:pPr>
            <a:r>
              <a:rPr lang="fr-FR" sz="3200" b="1" dirty="0" err="1">
                <a:latin typeface="Century Gothic"/>
                <a:cs typeface="Century Gothic"/>
              </a:rPr>
              <a:t>Clustering</a:t>
            </a:r>
            <a:r>
              <a:rPr lang="fr-FR" sz="3200" b="1" dirty="0">
                <a:latin typeface="Century Gothic"/>
                <a:cs typeface="Century Gothic"/>
              </a:rPr>
              <a:t> : K-</a:t>
            </a:r>
            <a:r>
              <a:rPr lang="fr-FR" sz="3200" b="1" dirty="0" err="1">
                <a:latin typeface="Century Gothic"/>
                <a:cs typeface="Century Gothic"/>
              </a:rPr>
              <a:t>means</a:t>
            </a:r>
            <a:endParaRPr lang="fr-FR" sz="3200" b="1" dirty="0">
              <a:latin typeface="Century Gothic"/>
              <a:cs typeface="Century Gothic"/>
            </a:endParaRPr>
          </a:p>
        </p:txBody>
      </p:sp>
      <p:sp>
        <p:nvSpPr>
          <p:cNvPr id="7" name="Slide Number Placeholder 3"/>
          <p:cNvSpPr>
            <a:spLocks noGrp="1"/>
          </p:cNvSpPr>
          <p:nvPr>
            <p:ph type="sldNum" sz="quarter" idx="12"/>
          </p:nvPr>
        </p:nvSpPr>
        <p:spPr>
          <a:xfrm>
            <a:off x="7498800" y="6356350"/>
            <a:ext cx="1188000" cy="365125"/>
          </a:xfrm>
        </p:spPr>
        <p:txBody>
          <a:bodyPr/>
          <a:lstStyle/>
          <a:p>
            <a:pPr>
              <a:defRPr/>
            </a:pPr>
            <a:fld id="{9A5B8B2E-5E05-4BDA-8080-74B114A1D0CA}" type="slidenum">
              <a:rPr lang="en-US" smtClean="0">
                <a:latin typeface="Century Gothic"/>
                <a:cs typeface="Century Gothic"/>
              </a:rPr>
              <a:pPr>
                <a:defRPr/>
              </a:pPr>
              <a:t>20</a:t>
            </a:fld>
            <a:endParaRPr lang="en-US" dirty="0">
              <a:latin typeface="Century Gothic"/>
              <a:cs typeface="Century Gothic"/>
            </a:endParaRPr>
          </a:p>
        </p:txBody>
      </p:sp>
    </p:spTree>
    <p:extLst>
      <p:ext uri="{BB962C8B-B14F-4D97-AF65-F5344CB8AC3E}">
        <p14:creationId xmlns:p14="http://schemas.microsoft.com/office/powerpoint/2010/main" val="360106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4609" y="243726"/>
            <a:ext cx="184666" cy="369332"/>
          </a:xfrm>
          <a:prstGeom prst="rect">
            <a:avLst/>
          </a:prstGeom>
          <a:noFill/>
        </p:spPr>
        <p:txBody>
          <a:bodyPr wrap="none" rtlCol="0">
            <a:spAutoFit/>
          </a:bodyPr>
          <a:lstStyle/>
          <a:p>
            <a:endParaRPr lang="en-US" dirty="0"/>
          </a:p>
        </p:txBody>
      </p:sp>
      <p:sp>
        <p:nvSpPr>
          <p:cNvPr id="6" name="Title 1"/>
          <p:cNvSpPr txBox="1">
            <a:spLocks/>
          </p:cNvSpPr>
          <p:nvPr/>
        </p:nvSpPr>
        <p:spPr>
          <a:xfrm>
            <a:off x="457200" y="274638"/>
            <a:ext cx="8229600"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0" kern="1200">
                <a:solidFill>
                  <a:schemeClr val="tx1"/>
                </a:solidFill>
                <a:latin typeface="+mj-lt"/>
                <a:ea typeface="+mj-ea"/>
                <a:cs typeface="+mj-cs"/>
              </a:defRPr>
            </a:lvl1pPr>
          </a:lstStyle>
          <a:p>
            <a:pPr>
              <a:defRPr/>
            </a:pPr>
            <a:r>
              <a:rPr lang="fr-FR" sz="3200" b="1" dirty="0" err="1">
                <a:latin typeface="Century Gothic"/>
                <a:cs typeface="Century Gothic"/>
              </a:rPr>
              <a:t>Clustering</a:t>
            </a:r>
            <a:r>
              <a:rPr lang="fr-FR" sz="3200" b="1" dirty="0">
                <a:latin typeface="Century Gothic"/>
                <a:cs typeface="Century Gothic"/>
              </a:rPr>
              <a:t> : K-</a:t>
            </a:r>
            <a:r>
              <a:rPr lang="fr-FR" sz="3200" b="1" dirty="0" err="1">
                <a:latin typeface="Century Gothic"/>
                <a:cs typeface="Century Gothic"/>
              </a:rPr>
              <a:t>means</a:t>
            </a:r>
            <a:endParaRPr lang="fr-FR" sz="3200" b="1" dirty="0">
              <a:latin typeface="Century Gothic"/>
              <a:cs typeface="Century Gothic"/>
            </a:endParaRPr>
          </a:p>
        </p:txBody>
      </p:sp>
      <p:sp>
        <p:nvSpPr>
          <p:cNvPr id="7" name="Slide Number Placeholder 3"/>
          <p:cNvSpPr>
            <a:spLocks noGrp="1"/>
          </p:cNvSpPr>
          <p:nvPr>
            <p:ph type="sldNum" sz="quarter" idx="12"/>
          </p:nvPr>
        </p:nvSpPr>
        <p:spPr>
          <a:xfrm>
            <a:off x="7498800" y="6356350"/>
            <a:ext cx="1188000" cy="365125"/>
          </a:xfrm>
        </p:spPr>
        <p:txBody>
          <a:bodyPr/>
          <a:lstStyle/>
          <a:p>
            <a:pPr>
              <a:defRPr/>
            </a:pPr>
            <a:fld id="{9A5B8B2E-5E05-4BDA-8080-74B114A1D0CA}" type="slidenum">
              <a:rPr lang="en-US" smtClean="0">
                <a:latin typeface="Century Gothic"/>
                <a:cs typeface="Century Gothic"/>
              </a:rPr>
              <a:pPr>
                <a:defRPr/>
              </a:pPr>
              <a:t>21</a:t>
            </a:fld>
            <a:endParaRPr lang="en-US" dirty="0">
              <a:latin typeface="Century Gothic"/>
              <a:cs typeface="Century Gothic"/>
            </a:endParaRPr>
          </a:p>
        </p:txBody>
      </p:sp>
      <p:pic>
        <p:nvPicPr>
          <p:cNvPr id="5" name="Image 4">
            <a:extLst>
              <a:ext uri="{FF2B5EF4-FFF2-40B4-BE49-F238E27FC236}">
                <a16:creationId xmlns:a16="http://schemas.microsoft.com/office/drawing/2014/main" id="{A6A8BC7C-6599-1647-A5CA-4A71B4DB2214}"/>
              </a:ext>
            </a:extLst>
          </p:cNvPr>
          <p:cNvPicPr>
            <a:picLocks noChangeAspect="1"/>
          </p:cNvPicPr>
          <p:nvPr/>
        </p:nvPicPr>
        <p:blipFill>
          <a:blip r:embed="rId3"/>
          <a:stretch>
            <a:fillRect/>
          </a:stretch>
        </p:blipFill>
        <p:spPr>
          <a:xfrm>
            <a:off x="2159000" y="2032000"/>
            <a:ext cx="4826000" cy="2794000"/>
          </a:xfrm>
          <a:prstGeom prst="rect">
            <a:avLst/>
          </a:prstGeom>
        </p:spPr>
      </p:pic>
    </p:spTree>
    <p:extLst>
      <p:ext uri="{BB962C8B-B14F-4D97-AF65-F5344CB8AC3E}">
        <p14:creationId xmlns:p14="http://schemas.microsoft.com/office/powerpoint/2010/main" val="3173893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4609" y="243726"/>
            <a:ext cx="184666" cy="369332"/>
          </a:xfrm>
          <a:prstGeom prst="rect">
            <a:avLst/>
          </a:prstGeom>
          <a:noFill/>
        </p:spPr>
        <p:txBody>
          <a:bodyPr wrap="none" rtlCol="0">
            <a:spAutoFit/>
          </a:bodyPr>
          <a:lstStyle/>
          <a:p>
            <a:endParaRPr lang="en-US" dirty="0"/>
          </a:p>
        </p:txBody>
      </p:sp>
      <p:sp>
        <p:nvSpPr>
          <p:cNvPr id="6" name="Title 1"/>
          <p:cNvSpPr txBox="1">
            <a:spLocks/>
          </p:cNvSpPr>
          <p:nvPr/>
        </p:nvSpPr>
        <p:spPr>
          <a:xfrm>
            <a:off x="457200" y="274638"/>
            <a:ext cx="8229600"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0" kern="1200">
                <a:solidFill>
                  <a:schemeClr val="tx1"/>
                </a:solidFill>
                <a:latin typeface="+mj-lt"/>
                <a:ea typeface="+mj-ea"/>
                <a:cs typeface="+mj-cs"/>
              </a:defRPr>
            </a:lvl1pPr>
          </a:lstStyle>
          <a:p>
            <a:pPr>
              <a:defRPr/>
            </a:pPr>
            <a:r>
              <a:rPr lang="fr-FR" sz="3200" b="1" dirty="0" err="1">
                <a:latin typeface="Century Gothic"/>
                <a:cs typeface="Century Gothic"/>
              </a:rPr>
              <a:t>Clustering</a:t>
            </a:r>
            <a:r>
              <a:rPr lang="fr-FR" sz="3200" b="1" dirty="0">
                <a:latin typeface="Century Gothic"/>
                <a:cs typeface="Century Gothic"/>
              </a:rPr>
              <a:t> : K-</a:t>
            </a:r>
            <a:r>
              <a:rPr lang="fr-FR" sz="3200" b="1" dirty="0" err="1">
                <a:latin typeface="Century Gothic"/>
                <a:cs typeface="Century Gothic"/>
              </a:rPr>
              <a:t>means</a:t>
            </a:r>
            <a:endParaRPr lang="fr-FR" sz="3200" b="1" dirty="0">
              <a:latin typeface="Century Gothic"/>
              <a:cs typeface="Century Gothic"/>
            </a:endParaRPr>
          </a:p>
        </p:txBody>
      </p:sp>
      <p:sp>
        <p:nvSpPr>
          <p:cNvPr id="7" name="Slide Number Placeholder 3"/>
          <p:cNvSpPr>
            <a:spLocks noGrp="1"/>
          </p:cNvSpPr>
          <p:nvPr>
            <p:ph type="sldNum" sz="quarter" idx="12"/>
          </p:nvPr>
        </p:nvSpPr>
        <p:spPr>
          <a:xfrm>
            <a:off x="7498800" y="6356350"/>
            <a:ext cx="1188000" cy="365125"/>
          </a:xfrm>
        </p:spPr>
        <p:txBody>
          <a:bodyPr/>
          <a:lstStyle/>
          <a:p>
            <a:pPr>
              <a:defRPr/>
            </a:pPr>
            <a:fld id="{9A5B8B2E-5E05-4BDA-8080-74B114A1D0CA}" type="slidenum">
              <a:rPr lang="en-US" smtClean="0">
                <a:latin typeface="Century Gothic"/>
                <a:cs typeface="Century Gothic"/>
              </a:rPr>
              <a:pPr>
                <a:defRPr/>
              </a:pPr>
              <a:t>22</a:t>
            </a:fld>
            <a:endParaRPr lang="en-US" dirty="0">
              <a:latin typeface="Century Gothic"/>
              <a:cs typeface="Century Gothic"/>
            </a:endParaRPr>
          </a:p>
        </p:txBody>
      </p:sp>
      <p:pic>
        <p:nvPicPr>
          <p:cNvPr id="8" name="Image 7">
            <a:extLst>
              <a:ext uri="{FF2B5EF4-FFF2-40B4-BE49-F238E27FC236}">
                <a16:creationId xmlns:a16="http://schemas.microsoft.com/office/drawing/2014/main" id="{45EA6EBD-9A89-1C45-A956-3D49781984AB}"/>
              </a:ext>
            </a:extLst>
          </p:cNvPr>
          <p:cNvPicPr>
            <a:picLocks noChangeAspect="1"/>
          </p:cNvPicPr>
          <p:nvPr/>
        </p:nvPicPr>
        <p:blipFill>
          <a:blip r:embed="rId3"/>
          <a:stretch>
            <a:fillRect/>
          </a:stretch>
        </p:blipFill>
        <p:spPr>
          <a:xfrm>
            <a:off x="2241550" y="1949450"/>
            <a:ext cx="4660900" cy="2959100"/>
          </a:xfrm>
          <a:prstGeom prst="rect">
            <a:avLst/>
          </a:prstGeom>
        </p:spPr>
      </p:pic>
    </p:spTree>
    <p:extLst>
      <p:ext uri="{BB962C8B-B14F-4D97-AF65-F5344CB8AC3E}">
        <p14:creationId xmlns:p14="http://schemas.microsoft.com/office/powerpoint/2010/main" val="1503644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4609" y="243726"/>
            <a:ext cx="184666" cy="369332"/>
          </a:xfrm>
          <a:prstGeom prst="rect">
            <a:avLst/>
          </a:prstGeom>
          <a:noFill/>
        </p:spPr>
        <p:txBody>
          <a:bodyPr wrap="none" rtlCol="0">
            <a:spAutoFit/>
          </a:bodyPr>
          <a:lstStyle/>
          <a:p>
            <a:endParaRPr lang="en-US" dirty="0"/>
          </a:p>
        </p:txBody>
      </p:sp>
      <p:sp>
        <p:nvSpPr>
          <p:cNvPr id="6" name="Title 1"/>
          <p:cNvSpPr txBox="1">
            <a:spLocks/>
          </p:cNvSpPr>
          <p:nvPr/>
        </p:nvSpPr>
        <p:spPr>
          <a:xfrm>
            <a:off x="457200" y="274638"/>
            <a:ext cx="8229600"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0" kern="1200">
                <a:solidFill>
                  <a:schemeClr val="tx1"/>
                </a:solidFill>
                <a:latin typeface="+mj-lt"/>
                <a:ea typeface="+mj-ea"/>
                <a:cs typeface="+mj-cs"/>
              </a:defRPr>
            </a:lvl1pPr>
          </a:lstStyle>
          <a:p>
            <a:pPr>
              <a:defRPr/>
            </a:pPr>
            <a:r>
              <a:rPr lang="fr-FR" sz="3200" b="1" dirty="0" err="1">
                <a:latin typeface="Century Gothic"/>
                <a:cs typeface="Century Gothic"/>
              </a:rPr>
              <a:t>Clustering</a:t>
            </a:r>
            <a:r>
              <a:rPr lang="fr-FR" sz="3200" b="1" dirty="0">
                <a:latin typeface="Century Gothic"/>
                <a:cs typeface="Century Gothic"/>
              </a:rPr>
              <a:t> : K-</a:t>
            </a:r>
            <a:r>
              <a:rPr lang="fr-FR" sz="3200" b="1" dirty="0" err="1">
                <a:latin typeface="Century Gothic"/>
                <a:cs typeface="Century Gothic"/>
              </a:rPr>
              <a:t>means</a:t>
            </a:r>
            <a:endParaRPr lang="fr-FR" sz="3200" b="1" dirty="0">
              <a:latin typeface="Century Gothic"/>
              <a:cs typeface="Century Gothic"/>
            </a:endParaRPr>
          </a:p>
        </p:txBody>
      </p:sp>
      <p:sp>
        <p:nvSpPr>
          <p:cNvPr id="7" name="Slide Number Placeholder 3"/>
          <p:cNvSpPr>
            <a:spLocks noGrp="1"/>
          </p:cNvSpPr>
          <p:nvPr>
            <p:ph type="sldNum" sz="quarter" idx="12"/>
          </p:nvPr>
        </p:nvSpPr>
        <p:spPr>
          <a:xfrm>
            <a:off x="7498800" y="6356350"/>
            <a:ext cx="1188000" cy="365125"/>
          </a:xfrm>
        </p:spPr>
        <p:txBody>
          <a:bodyPr/>
          <a:lstStyle/>
          <a:p>
            <a:pPr>
              <a:defRPr/>
            </a:pPr>
            <a:fld id="{9A5B8B2E-5E05-4BDA-8080-74B114A1D0CA}" type="slidenum">
              <a:rPr lang="en-US" smtClean="0">
                <a:latin typeface="Century Gothic"/>
                <a:cs typeface="Century Gothic"/>
              </a:rPr>
              <a:pPr>
                <a:defRPr/>
              </a:pPr>
              <a:t>23</a:t>
            </a:fld>
            <a:endParaRPr lang="en-US" dirty="0">
              <a:latin typeface="Century Gothic"/>
              <a:cs typeface="Century Gothic"/>
            </a:endParaRPr>
          </a:p>
        </p:txBody>
      </p:sp>
      <p:pic>
        <p:nvPicPr>
          <p:cNvPr id="4" name="Image 3">
            <a:extLst>
              <a:ext uri="{FF2B5EF4-FFF2-40B4-BE49-F238E27FC236}">
                <a16:creationId xmlns:a16="http://schemas.microsoft.com/office/drawing/2014/main" id="{444BAD31-D0E3-4245-88C0-68695272AA74}"/>
              </a:ext>
            </a:extLst>
          </p:cNvPr>
          <p:cNvPicPr>
            <a:picLocks noChangeAspect="1"/>
          </p:cNvPicPr>
          <p:nvPr/>
        </p:nvPicPr>
        <p:blipFill>
          <a:blip r:embed="rId3"/>
          <a:stretch>
            <a:fillRect/>
          </a:stretch>
        </p:blipFill>
        <p:spPr>
          <a:xfrm>
            <a:off x="1968500" y="2000250"/>
            <a:ext cx="5207000" cy="2857500"/>
          </a:xfrm>
          <a:prstGeom prst="rect">
            <a:avLst/>
          </a:prstGeom>
        </p:spPr>
      </p:pic>
    </p:spTree>
    <p:extLst>
      <p:ext uri="{BB962C8B-B14F-4D97-AF65-F5344CB8AC3E}">
        <p14:creationId xmlns:p14="http://schemas.microsoft.com/office/powerpoint/2010/main" val="3109705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4609" y="243726"/>
            <a:ext cx="184666" cy="369332"/>
          </a:xfrm>
          <a:prstGeom prst="rect">
            <a:avLst/>
          </a:prstGeom>
          <a:noFill/>
        </p:spPr>
        <p:txBody>
          <a:bodyPr wrap="none" rtlCol="0">
            <a:spAutoFit/>
          </a:bodyPr>
          <a:lstStyle/>
          <a:p>
            <a:endParaRPr lang="en-US" dirty="0"/>
          </a:p>
        </p:txBody>
      </p:sp>
      <p:sp>
        <p:nvSpPr>
          <p:cNvPr id="6" name="Title 1"/>
          <p:cNvSpPr txBox="1">
            <a:spLocks/>
          </p:cNvSpPr>
          <p:nvPr/>
        </p:nvSpPr>
        <p:spPr>
          <a:xfrm>
            <a:off x="457200" y="274638"/>
            <a:ext cx="8229600"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0" kern="1200">
                <a:solidFill>
                  <a:schemeClr val="tx1"/>
                </a:solidFill>
                <a:latin typeface="+mj-lt"/>
                <a:ea typeface="+mj-ea"/>
                <a:cs typeface="+mj-cs"/>
              </a:defRPr>
            </a:lvl1pPr>
          </a:lstStyle>
          <a:p>
            <a:pPr>
              <a:defRPr/>
            </a:pPr>
            <a:r>
              <a:rPr lang="fr-FR" sz="3200" b="1" dirty="0" err="1">
                <a:latin typeface="Century Gothic"/>
                <a:cs typeface="Century Gothic"/>
              </a:rPr>
              <a:t>Clustering</a:t>
            </a:r>
            <a:r>
              <a:rPr lang="fr-FR" sz="3200" b="1" dirty="0">
                <a:latin typeface="Century Gothic"/>
                <a:cs typeface="Century Gothic"/>
              </a:rPr>
              <a:t> : K-</a:t>
            </a:r>
            <a:r>
              <a:rPr lang="fr-FR" sz="3200" b="1" dirty="0" err="1">
                <a:latin typeface="Century Gothic"/>
                <a:cs typeface="Century Gothic"/>
              </a:rPr>
              <a:t>means</a:t>
            </a:r>
            <a:endParaRPr lang="fr-FR" sz="3200" b="1" dirty="0">
              <a:latin typeface="Century Gothic"/>
              <a:cs typeface="Century Gothic"/>
            </a:endParaRPr>
          </a:p>
        </p:txBody>
      </p:sp>
      <p:sp>
        <p:nvSpPr>
          <p:cNvPr id="7" name="Slide Number Placeholder 3"/>
          <p:cNvSpPr>
            <a:spLocks noGrp="1"/>
          </p:cNvSpPr>
          <p:nvPr>
            <p:ph type="sldNum" sz="quarter" idx="12"/>
          </p:nvPr>
        </p:nvSpPr>
        <p:spPr>
          <a:xfrm>
            <a:off x="7498800" y="6356350"/>
            <a:ext cx="1188000" cy="365125"/>
          </a:xfrm>
        </p:spPr>
        <p:txBody>
          <a:bodyPr/>
          <a:lstStyle/>
          <a:p>
            <a:pPr>
              <a:defRPr/>
            </a:pPr>
            <a:fld id="{9A5B8B2E-5E05-4BDA-8080-74B114A1D0CA}" type="slidenum">
              <a:rPr lang="en-US" smtClean="0">
                <a:latin typeface="Century Gothic"/>
                <a:cs typeface="Century Gothic"/>
              </a:rPr>
              <a:pPr>
                <a:defRPr/>
              </a:pPr>
              <a:t>24</a:t>
            </a:fld>
            <a:endParaRPr lang="en-US" dirty="0">
              <a:latin typeface="Century Gothic"/>
              <a:cs typeface="Century Gothic"/>
            </a:endParaRPr>
          </a:p>
        </p:txBody>
      </p:sp>
      <p:pic>
        <p:nvPicPr>
          <p:cNvPr id="5" name="Image 4">
            <a:extLst>
              <a:ext uri="{FF2B5EF4-FFF2-40B4-BE49-F238E27FC236}">
                <a16:creationId xmlns:a16="http://schemas.microsoft.com/office/drawing/2014/main" id="{7E5A4323-08D0-AB45-9FC8-D0A8052E065E}"/>
              </a:ext>
            </a:extLst>
          </p:cNvPr>
          <p:cNvPicPr>
            <a:picLocks noChangeAspect="1"/>
          </p:cNvPicPr>
          <p:nvPr/>
        </p:nvPicPr>
        <p:blipFill>
          <a:blip r:embed="rId3"/>
          <a:stretch>
            <a:fillRect/>
          </a:stretch>
        </p:blipFill>
        <p:spPr>
          <a:xfrm>
            <a:off x="2139950" y="2076450"/>
            <a:ext cx="4864100" cy="2705100"/>
          </a:xfrm>
          <a:prstGeom prst="rect">
            <a:avLst/>
          </a:prstGeom>
        </p:spPr>
      </p:pic>
    </p:spTree>
    <p:extLst>
      <p:ext uri="{BB962C8B-B14F-4D97-AF65-F5344CB8AC3E}">
        <p14:creationId xmlns:p14="http://schemas.microsoft.com/office/powerpoint/2010/main" val="4180096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4609" y="243726"/>
            <a:ext cx="184666" cy="369332"/>
          </a:xfrm>
          <a:prstGeom prst="rect">
            <a:avLst/>
          </a:prstGeom>
          <a:noFill/>
        </p:spPr>
        <p:txBody>
          <a:bodyPr wrap="none" rtlCol="0">
            <a:spAutoFit/>
          </a:bodyPr>
          <a:lstStyle/>
          <a:p>
            <a:endParaRPr lang="en-US" dirty="0"/>
          </a:p>
        </p:txBody>
      </p:sp>
      <p:sp>
        <p:nvSpPr>
          <p:cNvPr id="6" name="Title 1"/>
          <p:cNvSpPr txBox="1">
            <a:spLocks/>
          </p:cNvSpPr>
          <p:nvPr/>
        </p:nvSpPr>
        <p:spPr>
          <a:xfrm>
            <a:off x="457200" y="274638"/>
            <a:ext cx="8229600"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0" kern="1200">
                <a:solidFill>
                  <a:schemeClr val="tx1"/>
                </a:solidFill>
                <a:latin typeface="+mj-lt"/>
                <a:ea typeface="+mj-ea"/>
                <a:cs typeface="+mj-cs"/>
              </a:defRPr>
            </a:lvl1pPr>
          </a:lstStyle>
          <a:p>
            <a:pPr>
              <a:defRPr/>
            </a:pPr>
            <a:r>
              <a:rPr lang="fr-FR" sz="3200" b="1" dirty="0" err="1">
                <a:latin typeface="Century Gothic"/>
                <a:cs typeface="Century Gothic"/>
              </a:rPr>
              <a:t>Clustering</a:t>
            </a:r>
            <a:r>
              <a:rPr lang="fr-FR" sz="3200" b="1" dirty="0">
                <a:latin typeface="Century Gothic"/>
                <a:cs typeface="Century Gothic"/>
              </a:rPr>
              <a:t> : K-</a:t>
            </a:r>
            <a:r>
              <a:rPr lang="fr-FR" sz="3200" b="1" dirty="0" err="1">
                <a:latin typeface="Century Gothic"/>
                <a:cs typeface="Century Gothic"/>
              </a:rPr>
              <a:t>means</a:t>
            </a:r>
            <a:endParaRPr lang="fr-FR" sz="3200" b="1" dirty="0">
              <a:latin typeface="Century Gothic"/>
              <a:cs typeface="Century Gothic"/>
            </a:endParaRPr>
          </a:p>
        </p:txBody>
      </p:sp>
      <p:sp>
        <p:nvSpPr>
          <p:cNvPr id="7" name="Slide Number Placeholder 3"/>
          <p:cNvSpPr>
            <a:spLocks noGrp="1"/>
          </p:cNvSpPr>
          <p:nvPr>
            <p:ph type="sldNum" sz="quarter" idx="12"/>
          </p:nvPr>
        </p:nvSpPr>
        <p:spPr>
          <a:xfrm>
            <a:off x="7498800" y="6356350"/>
            <a:ext cx="1188000" cy="365125"/>
          </a:xfrm>
        </p:spPr>
        <p:txBody>
          <a:bodyPr/>
          <a:lstStyle/>
          <a:p>
            <a:pPr>
              <a:defRPr/>
            </a:pPr>
            <a:fld id="{9A5B8B2E-5E05-4BDA-8080-74B114A1D0CA}" type="slidenum">
              <a:rPr lang="en-US" smtClean="0">
                <a:latin typeface="Century Gothic"/>
                <a:cs typeface="Century Gothic"/>
              </a:rPr>
              <a:pPr>
                <a:defRPr/>
              </a:pPr>
              <a:t>25</a:t>
            </a:fld>
            <a:endParaRPr lang="en-US" dirty="0">
              <a:latin typeface="Century Gothic"/>
              <a:cs typeface="Century Gothic"/>
            </a:endParaRPr>
          </a:p>
        </p:txBody>
      </p:sp>
      <p:pic>
        <p:nvPicPr>
          <p:cNvPr id="4" name="Image 3">
            <a:extLst>
              <a:ext uri="{FF2B5EF4-FFF2-40B4-BE49-F238E27FC236}">
                <a16:creationId xmlns:a16="http://schemas.microsoft.com/office/drawing/2014/main" id="{E41A7473-8D34-F04D-A99D-9A0D226C442B}"/>
              </a:ext>
            </a:extLst>
          </p:cNvPr>
          <p:cNvPicPr>
            <a:picLocks noChangeAspect="1"/>
          </p:cNvPicPr>
          <p:nvPr/>
        </p:nvPicPr>
        <p:blipFill>
          <a:blip r:embed="rId3"/>
          <a:stretch>
            <a:fillRect/>
          </a:stretch>
        </p:blipFill>
        <p:spPr>
          <a:xfrm>
            <a:off x="2089150" y="2070100"/>
            <a:ext cx="4965700" cy="2717800"/>
          </a:xfrm>
          <a:prstGeom prst="rect">
            <a:avLst/>
          </a:prstGeom>
        </p:spPr>
      </p:pic>
    </p:spTree>
    <p:extLst>
      <p:ext uri="{BB962C8B-B14F-4D97-AF65-F5344CB8AC3E}">
        <p14:creationId xmlns:p14="http://schemas.microsoft.com/office/powerpoint/2010/main" val="2577585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4609" y="243726"/>
            <a:ext cx="184666" cy="369332"/>
          </a:xfrm>
          <a:prstGeom prst="rect">
            <a:avLst/>
          </a:prstGeom>
          <a:noFill/>
        </p:spPr>
        <p:txBody>
          <a:bodyPr wrap="none" rtlCol="0">
            <a:spAutoFit/>
          </a:bodyPr>
          <a:lstStyle/>
          <a:p>
            <a:endParaRPr lang="en-US" dirty="0"/>
          </a:p>
        </p:txBody>
      </p:sp>
      <p:sp>
        <p:nvSpPr>
          <p:cNvPr id="6" name="Title 1"/>
          <p:cNvSpPr txBox="1">
            <a:spLocks/>
          </p:cNvSpPr>
          <p:nvPr/>
        </p:nvSpPr>
        <p:spPr>
          <a:xfrm>
            <a:off x="457200" y="274638"/>
            <a:ext cx="8229600"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0" kern="1200">
                <a:solidFill>
                  <a:schemeClr val="tx1"/>
                </a:solidFill>
                <a:latin typeface="+mj-lt"/>
                <a:ea typeface="+mj-ea"/>
                <a:cs typeface="+mj-cs"/>
              </a:defRPr>
            </a:lvl1pPr>
          </a:lstStyle>
          <a:p>
            <a:pPr>
              <a:defRPr/>
            </a:pPr>
            <a:r>
              <a:rPr lang="fr-FR" sz="3200" b="1" dirty="0" err="1">
                <a:latin typeface="Century Gothic"/>
                <a:cs typeface="Century Gothic"/>
              </a:rPr>
              <a:t>Clustering</a:t>
            </a:r>
            <a:r>
              <a:rPr lang="fr-FR" sz="3200" b="1" dirty="0">
                <a:latin typeface="Century Gothic"/>
                <a:cs typeface="Century Gothic"/>
              </a:rPr>
              <a:t> : K-</a:t>
            </a:r>
            <a:r>
              <a:rPr lang="fr-FR" sz="3200" b="1" dirty="0" err="1">
                <a:latin typeface="Century Gothic"/>
                <a:cs typeface="Century Gothic"/>
              </a:rPr>
              <a:t>means</a:t>
            </a:r>
            <a:endParaRPr lang="fr-FR" sz="3200" b="1" dirty="0">
              <a:latin typeface="Century Gothic"/>
              <a:cs typeface="Century Gothic"/>
            </a:endParaRPr>
          </a:p>
        </p:txBody>
      </p:sp>
      <p:sp>
        <p:nvSpPr>
          <p:cNvPr id="7" name="Slide Number Placeholder 3"/>
          <p:cNvSpPr>
            <a:spLocks noGrp="1"/>
          </p:cNvSpPr>
          <p:nvPr>
            <p:ph type="sldNum" sz="quarter" idx="12"/>
          </p:nvPr>
        </p:nvSpPr>
        <p:spPr>
          <a:xfrm>
            <a:off x="7498800" y="6356350"/>
            <a:ext cx="1188000" cy="365125"/>
          </a:xfrm>
        </p:spPr>
        <p:txBody>
          <a:bodyPr/>
          <a:lstStyle/>
          <a:p>
            <a:pPr>
              <a:defRPr/>
            </a:pPr>
            <a:fld id="{9A5B8B2E-5E05-4BDA-8080-74B114A1D0CA}" type="slidenum">
              <a:rPr lang="en-US" smtClean="0">
                <a:latin typeface="Century Gothic"/>
                <a:cs typeface="Century Gothic"/>
              </a:rPr>
              <a:pPr>
                <a:defRPr/>
              </a:pPr>
              <a:t>26</a:t>
            </a:fld>
            <a:endParaRPr lang="en-US" dirty="0">
              <a:latin typeface="Century Gothic"/>
              <a:cs typeface="Century Gothic"/>
            </a:endParaRPr>
          </a:p>
        </p:txBody>
      </p:sp>
      <p:pic>
        <p:nvPicPr>
          <p:cNvPr id="8" name="Image 7">
            <a:extLst>
              <a:ext uri="{FF2B5EF4-FFF2-40B4-BE49-F238E27FC236}">
                <a16:creationId xmlns:a16="http://schemas.microsoft.com/office/drawing/2014/main" id="{6C682AB1-6D5C-0C4D-B30A-AB96A88F2D45}"/>
              </a:ext>
            </a:extLst>
          </p:cNvPr>
          <p:cNvPicPr>
            <a:picLocks noChangeAspect="1"/>
          </p:cNvPicPr>
          <p:nvPr/>
        </p:nvPicPr>
        <p:blipFill>
          <a:blip r:embed="rId3"/>
          <a:stretch>
            <a:fillRect/>
          </a:stretch>
        </p:blipFill>
        <p:spPr>
          <a:xfrm>
            <a:off x="2108200" y="1924050"/>
            <a:ext cx="4927600" cy="3009900"/>
          </a:xfrm>
          <a:prstGeom prst="rect">
            <a:avLst/>
          </a:prstGeom>
        </p:spPr>
      </p:pic>
    </p:spTree>
    <p:extLst>
      <p:ext uri="{BB962C8B-B14F-4D97-AF65-F5344CB8AC3E}">
        <p14:creationId xmlns:p14="http://schemas.microsoft.com/office/powerpoint/2010/main" val="177954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4609" y="243726"/>
            <a:ext cx="184666" cy="369332"/>
          </a:xfrm>
          <a:prstGeom prst="rect">
            <a:avLst/>
          </a:prstGeom>
          <a:noFill/>
        </p:spPr>
        <p:txBody>
          <a:bodyPr wrap="none" rtlCol="0">
            <a:spAutoFit/>
          </a:bodyPr>
          <a:lstStyle/>
          <a:p>
            <a:endParaRPr lang="en-US" dirty="0"/>
          </a:p>
        </p:txBody>
      </p:sp>
      <p:sp>
        <p:nvSpPr>
          <p:cNvPr id="9" name="Content Placeholder 2"/>
          <p:cNvSpPr>
            <a:spLocks noGrp="1"/>
          </p:cNvSpPr>
          <p:nvPr>
            <p:ph idx="1"/>
          </p:nvPr>
        </p:nvSpPr>
        <p:spPr>
          <a:xfrm>
            <a:off x="220676" y="1330324"/>
            <a:ext cx="8574087" cy="4714876"/>
          </a:xfrm>
        </p:spPr>
        <p:txBody>
          <a:bodyPr rtlCol="0">
            <a:normAutofit/>
          </a:bodyPr>
          <a:lstStyle/>
          <a:p>
            <a:pPr algn="just"/>
            <a:r>
              <a:rPr lang="fr-FR" sz="2400" b="1" dirty="0">
                <a:latin typeface="Century Gothic"/>
                <a:cs typeface="Century Gothic"/>
              </a:rPr>
              <a:t>Algorithme glouton</a:t>
            </a:r>
            <a:endParaRPr lang="fr-FR" sz="2400" b="1" i="1" dirty="0">
              <a:latin typeface="Century Gothic"/>
              <a:cs typeface="Century Gothic"/>
            </a:endParaRPr>
          </a:p>
          <a:p>
            <a:pPr lvl="2" algn="just"/>
            <a:r>
              <a:rPr lang="fr-FR" sz="2000" b="1" dirty="0">
                <a:latin typeface="Century Gothic"/>
                <a:cs typeface="Century Gothic"/>
              </a:rPr>
              <a:t>Fusionner les instances les plus similaires dans un même cluster </a:t>
            </a:r>
          </a:p>
          <a:p>
            <a:pPr lvl="2" algn="just"/>
            <a:r>
              <a:rPr lang="fr-FR" sz="2000" b="1" dirty="0">
                <a:latin typeface="Century Gothic"/>
                <a:cs typeface="Century Gothic"/>
              </a:rPr>
              <a:t>Construire </a:t>
            </a:r>
            <a:r>
              <a:rPr lang="fr-FR" sz="2000" b="1" dirty="0" err="1">
                <a:latin typeface="Century Gothic"/>
                <a:cs typeface="Century Gothic"/>
              </a:rPr>
              <a:t>incrémentalement</a:t>
            </a:r>
            <a:r>
              <a:rPr lang="fr-FR" sz="2000" b="1" dirty="0">
                <a:latin typeface="Century Gothic"/>
                <a:cs typeface="Century Gothic"/>
              </a:rPr>
              <a:t> des clusters plus larges en fusionnant les 2 clusters les plus proches</a:t>
            </a:r>
          </a:p>
          <a:p>
            <a:pPr lvl="2" algn="just"/>
            <a:r>
              <a:rPr lang="fr-FR" sz="2000" b="1" dirty="0">
                <a:latin typeface="Century Gothic"/>
                <a:cs typeface="Century Gothic"/>
              </a:rPr>
              <a:t>S’arrêter lorsqu’il n’y a plus qu’un cluster.</a:t>
            </a:r>
          </a:p>
          <a:p>
            <a:pPr marL="450850" lvl="2" indent="0" algn="just">
              <a:buNone/>
            </a:pPr>
            <a:br>
              <a:rPr lang="fr-FR" sz="2000" b="1" dirty="0">
                <a:latin typeface="Century Gothic"/>
                <a:cs typeface="Century Gothic"/>
              </a:rPr>
            </a:br>
            <a:endParaRPr lang="fr-FR" sz="2000" b="1" dirty="0">
              <a:latin typeface="Century Gothic"/>
              <a:cs typeface="Century Gothic"/>
            </a:endParaRPr>
          </a:p>
          <a:p>
            <a:pPr lvl="2" algn="just"/>
            <a:endParaRPr lang="fr-FR" sz="2000" b="1" dirty="0">
              <a:latin typeface="Century Gothic"/>
              <a:cs typeface="Century Gothic"/>
            </a:endParaRPr>
          </a:p>
          <a:p>
            <a:pPr marL="450850" lvl="2" indent="0" algn="just">
              <a:buNone/>
            </a:pPr>
            <a:r>
              <a:rPr lang="fr-FR" sz="2000" b="1" dirty="0">
                <a:solidFill>
                  <a:srgbClr val="800000"/>
                </a:solidFill>
                <a:latin typeface="Century Gothic"/>
                <a:cs typeface="Century Gothic"/>
              </a:rPr>
              <a:t>⇒ </a:t>
            </a:r>
            <a:r>
              <a:rPr lang="fr-FR" sz="2000" b="1" dirty="0">
                <a:latin typeface="Century Gothic"/>
                <a:cs typeface="Century Gothic"/>
              </a:rPr>
              <a:t>Construit un arbre de partitionnement</a:t>
            </a:r>
          </a:p>
          <a:p>
            <a:pPr marL="450850" lvl="2" indent="0" algn="just">
              <a:buNone/>
            </a:pPr>
            <a:r>
              <a:rPr lang="fr-FR" sz="2000" b="1" dirty="0">
                <a:latin typeface="Century Gothic"/>
                <a:cs typeface="Century Gothic"/>
              </a:rPr>
              <a:t>		 un </a:t>
            </a:r>
            <a:r>
              <a:rPr lang="fr-FR" sz="2000" b="1" i="1" dirty="0">
                <a:solidFill>
                  <a:srgbClr val="800000"/>
                </a:solidFill>
                <a:latin typeface="Century Gothic"/>
                <a:cs typeface="Century Gothic"/>
              </a:rPr>
              <a:t>dendrogramme</a:t>
            </a:r>
            <a:r>
              <a:rPr lang="fr-FR" sz="2000" b="1" dirty="0">
                <a:latin typeface="Century Gothic"/>
                <a:cs typeface="Century Gothic"/>
              </a:rPr>
              <a:t>. </a:t>
            </a:r>
          </a:p>
          <a:p>
            <a:pPr lvl="2" algn="just"/>
            <a:endParaRPr lang="fr-FR" sz="2000" b="1" dirty="0">
              <a:latin typeface="Century Gothic"/>
              <a:cs typeface="Century Gothic"/>
            </a:endParaRPr>
          </a:p>
          <a:p>
            <a:pPr lvl="2" algn="just"/>
            <a:endParaRPr lang="fr-FR" sz="2000" b="1" dirty="0">
              <a:latin typeface="Century Gothic"/>
              <a:cs typeface="Century Gothic"/>
            </a:endParaRPr>
          </a:p>
          <a:p>
            <a:pPr lvl="2" algn="just"/>
            <a:endParaRPr lang="fr-FR" sz="2000" dirty="0">
              <a:latin typeface="Century Gothic"/>
              <a:cs typeface="Century Gothic"/>
            </a:endParaRPr>
          </a:p>
          <a:p>
            <a:pPr lvl="2" algn="just"/>
            <a:endParaRPr lang="fr-FR" sz="2200" dirty="0">
              <a:latin typeface="Century Gothic"/>
              <a:cs typeface="Century Gothic"/>
            </a:endParaRPr>
          </a:p>
        </p:txBody>
      </p:sp>
      <p:sp>
        <p:nvSpPr>
          <p:cNvPr id="6" name="Title 1"/>
          <p:cNvSpPr txBox="1">
            <a:spLocks/>
          </p:cNvSpPr>
          <p:nvPr/>
        </p:nvSpPr>
        <p:spPr>
          <a:xfrm>
            <a:off x="457200" y="274638"/>
            <a:ext cx="8229600"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0" kern="1200">
                <a:solidFill>
                  <a:schemeClr val="tx1"/>
                </a:solidFill>
                <a:latin typeface="+mj-lt"/>
                <a:ea typeface="+mj-ea"/>
                <a:cs typeface="+mj-cs"/>
              </a:defRPr>
            </a:lvl1pPr>
          </a:lstStyle>
          <a:p>
            <a:pPr>
              <a:defRPr/>
            </a:pPr>
            <a:r>
              <a:rPr lang="fr-FR" sz="3200" b="1" dirty="0" err="1">
                <a:latin typeface="Century Gothic"/>
                <a:cs typeface="Century Gothic"/>
              </a:rPr>
              <a:t>Clustering</a:t>
            </a:r>
            <a:r>
              <a:rPr lang="fr-FR" sz="3200" b="1" dirty="0">
                <a:latin typeface="Century Gothic"/>
                <a:cs typeface="Century Gothic"/>
              </a:rPr>
              <a:t> : CAH</a:t>
            </a:r>
          </a:p>
        </p:txBody>
      </p:sp>
      <p:sp>
        <p:nvSpPr>
          <p:cNvPr id="7" name="Slide Number Placeholder 3"/>
          <p:cNvSpPr>
            <a:spLocks noGrp="1"/>
          </p:cNvSpPr>
          <p:nvPr>
            <p:ph type="sldNum" sz="quarter" idx="12"/>
          </p:nvPr>
        </p:nvSpPr>
        <p:spPr>
          <a:xfrm>
            <a:off x="7498800" y="6356350"/>
            <a:ext cx="1188000" cy="365125"/>
          </a:xfrm>
        </p:spPr>
        <p:txBody>
          <a:bodyPr/>
          <a:lstStyle/>
          <a:p>
            <a:pPr>
              <a:defRPr/>
            </a:pPr>
            <a:fld id="{9A5B8B2E-5E05-4BDA-8080-74B114A1D0CA}" type="slidenum">
              <a:rPr lang="en-US" smtClean="0">
                <a:latin typeface="Century Gothic"/>
                <a:cs typeface="Century Gothic"/>
              </a:rPr>
              <a:pPr>
                <a:defRPr/>
              </a:pPr>
              <a:t>27</a:t>
            </a:fld>
            <a:endParaRPr lang="en-US" dirty="0">
              <a:latin typeface="Century Gothic"/>
              <a:cs typeface="Century Gothic"/>
            </a:endParaRPr>
          </a:p>
        </p:txBody>
      </p:sp>
      <p:pic>
        <p:nvPicPr>
          <p:cNvPr id="3" name="Picture 2" desc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1188" y="3479800"/>
            <a:ext cx="3281212" cy="2616200"/>
          </a:xfrm>
          <a:prstGeom prst="rect">
            <a:avLst/>
          </a:prstGeom>
        </p:spPr>
      </p:pic>
    </p:spTree>
    <p:extLst>
      <p:ext uri="{BB962C8B-B14F-4D97-AF65-F5344CB8AC3E}">
        <p14:creationId xmlns:p14="http://schemas.microsoft.com/office/powerpoint/2010/main" val="1563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4609" y="243726"/>
            <a:ext cx="184666" cy="369332"/>
          </a:xfrm>
          <a:prstGeom prst="rect">
            <a:avLst/>
          </a:prstGeom>
          <a:noFill/>
        </p:spPr>
        <p:txBody>
          <a:bodyPr wrap="none" rtlCol="0">
            <a:spAutoFit/>
          </a:bodyPr>
          <a:lstStyle/>
          <a:p>
            <a:endParaRPr lang="en-US" dirty="0"/>
          </a:p>
        </p:txBody>
      </p:sp>
      <p:sp>
        <p:nvSpPr>
          <p:cNvPr id="9" name="Content Placeholder 2"/>
          <p:cNvSpPr>
            <a:spLocks noGrp="1"/>
          </p:cNvSpPr>
          <p:nvPr>
            <p:ph idx="1"/>
          </p:nvPr>
        </p:nvSpPr>
        <p:spPr>
          <a:xfrm>
            <a:off x="220676" y="1330324"/>
            <a:ext cx="8574087" cy="4714876"/>
          </a:xfrm>
        </p:spPr>
        <p:txBody>
          <a:bodyPr rtlCol="0">
            <a:normAutofit/>
          </a:bodyPr>
          <a:lstStyle/>
          <a:p>
            <a:pPr algn="just"/>
            <a:r>
              <a:rPr lang="fr-FR" sz="2400" b="1" dirty="0">
                <a:latin typeface="Century Gothic"/>
                <a:cs typeface="Century Gothic"/>
              </a:rPr>
              <a:t>Algorithme glouton</a:t>
            </a:r>
            <a:endParaRPr lang="fr-FR" sz="2400" b="1" i="1" dirty="0">
              <a:latin typeface="Century Gothic"/>
              <a:cs typeface="Century Gothic"/>
            </a:endParaRPr>
          </a:p>
          <a:p>
            <a:pPr lvl="2" algn="just"/>
            <a:r>
              <a:rPr lang="fr-FR" sz="2000" b="1" dirty="0">
                <a:latin typeface="Century Gothic"/>
                <a:cs typeface="Century Gothic"/>
              </a:rPr>
              <a:t>Fusionner les instances les plus similaires dans un même cluster </a:t>
            </a:r>
          </a:p>
          <a:p>
            <a:pPr lvl="2" algn="just"/>
            <a:r>
              <a:rPr lang="fr-FR" sz="2000" b="1" dirty="0">
                <a:latin typeface="Century Gothic"/>
                <a:cs typeface="Century Gothic"/>
              </a:rPr>
              <a:t>Construire </a:t>
            </a:r>
            <a:r>
              <a:rPr lang="fr-FR" sz="2000" b="1" dirty="0" err="1">
                <a:latin typeface="Century Gothic"/>
                <a:cs typeface="Century Gothic"/>
              </a:rPr>
              <a:t>incrémentalement</a:t>
            </a:r>
            <a:r>
              <a:rPr lang="fr-FR" sz="2000" b="1" dirty="0">
                <a:latin typeface="Century Gothic"/>
                <a:cs typeface="Century Gothic"/>
              </a:rPr>
              <a:t> des clusters plus larges en fusionnant les 2 clusters les plus proches</a:t>
            </a:r>
          </a:p>
          <a:p>
            <a:pPr lvl="2" algn="just"/>
            <a:r>
              <a:rPr lang="fr-FR" sz="2000" b="1" dirty="0">
                <a:latin typeface="Century Gothic"/>
                <a:cs typeface="Century Gothic"/>
              </a:rPr>
              <a:t>S’arrêter lorsqu’il n’y a plus qu’un cluster.</a:t>
            </a:r>
          </a:p>
        </p:txBody>
      </p:sp>
      <p:sp>
        <p:nvSpPr>
          <p:cNvPr id="6" name="Title 1"/>
          <p:cNvSpPr txBox="1">
            <a:spLocks/>
          </p:cNvSpPr>
          <p:nvPr/>
        </p:nvSpPr>
        <p:spPr>
          <a:xfrm>
            <a:off x="457200" y="274638"/>
            <a:ext cx="8229600"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0" kern="1200">
                <a:solidFill>
                  <a:schemeClr val="tx1"/>
                </a:solidFill>
                <a:latin typeface="+mj-lt"/>
                <a:ea typeface="+mj-ea"/>
                <a:cs typeface="+mj-cs"/>
              </a:defRPr>
            </a:lvl1pPr>
          </a:lstStyle>
          <a:p>
            <a:pPr>
              <a:defRPr/>
            </a:pPr>
            <a:r>
              <a:rPr lang="fr-FR" sz="3200" b="1" dirty="0" err="1">
                <a:latin typeface="Century Gothic"/>
                <a:cs typeface="Century Gothic"/>
              </a:rPr>
              <a:t>Clustering</a:t>
            </a:r>
            <a:r>
              <a:rPr lang="fr-FR" sz="3200" b="1" dirty="0">
                <a:latin typeface="Century Gothic"/>
                <a:cs typeface="Century Gothic"/>
              </a:rPr>
              <a:t> : CAH</a:t>
            </a:r>
          </a:p>
        </p:txBody>
      </p:sp>
      <p:sp>
        <p:nvSpPr>
          <p:cNvPr id="7" name="Slide Number Placeholder 3"/>
          <p:cNvSpPr>
            <a:spLocks noGrp="1"/>
          </p:cNvSpPr>
          <p:nvPr>
            <p:ph type="sldNum" sz="quarter" idx="12"/>
          </p:nvPr>
        </p:nvSpPr>
        <p:spPr>
          <a:xfrm>
            <a:off x="7498800" y="6356350"/>
            <a:ext cx="1188000" cy="365125"/>
          </a:xfrm>
        </p:spPr>
        <p:txBody>
          <a:bodyPr/>
          <a:lstStyle/>
          <a:p>
            <a:pPr>
              <a:defRPr/>
            </a:pPr>
            <a:fld id="{9A5B8B2E-5E05-4BDA-8080-74B114A1D0CA}" type="slidenum">
              <a:rPr lang="en-US" smtClean="0">
                <a:latin typeface="Century Gothic"/>
                <a:cs typeface="Century Gothic"/>
              </a:rPr>
              <a:pPr>
                <a:defRPr/>
              </a:pPr>
              <a:t>28</a:t>
            </a:fld>
            <a:endParaRPr lang="en-US" dirty="0">
              <a:latin typeface="Century Gothic"/>
              <a:cs typeface="Century Gothic"/>
            </a:endParaRPr>
          </a:p>
        </p:txBody>
      </p:sp>
      <p:pic>
        <p:nvPicPr>
          <p:cNvPr id="3" name="Picture 2" desc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1188" y="3479800"/>
            <a:ext cx="3281212" cy="2616200"/>
          </a:xfrm>
          <a:prstGeom prst="rect">
            <a:avLst/>
          </a:prstGeom>
        </p:spPr>
      </p:pic>
    </p:spTree>
    <p:extLst>
      <p:ext uri="{BB962C8B-B14F-4D97-AF65-F5344CB8AC3E}">
        <p14:creationId xmlns:p14="http://schemas.microsoft.com/office/powerpoint/2010/main" val="170758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4609" y="243726"/>
            <a:ext cx="184666" cy="369332"/>
          </a:xfrm>
          <a:prstGeom prst="rect">
            <a:avLst/>
          </a:prstGeom>
          <a:noFill/>
        </p:spPr>
        <p:txBody>
          <a:bodyPr wrap="none" rtlCol="0">
            <a:spAutoFit/>
          </a:bodyPr>
          <a:lstStyle/>
          <a:p>
            <a:endParaRPr lang="en-US" dirty="0"/>
          </a:p>
        </p:txBody>
      </p:sp>
      <p:sp>
        <p:nvSpPr>
          <p:cNvPr id="6" name="Title 1"/>
          <p:cNvSpPr txBox="1">
            <a:spLocks/>
          </p:cNvSpPr>
          <p:nvPr/>
        </p:nvSpPr>
        <p:spPr>
          <a:xfrm>
            <a:off x="457200" y="274638"/>
            <a:ext cx="8229600"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0" kern="1200">
                <a:solidFill>
                  <a:schemeClr val="tx1"/>
                </a:solidFill>
                <a:latin typeface="+mj-lt"/>
                <a:ea typeface="+mj-ea"/>
                <a:cs typeface="+mj-cs"/>
              </a:defRPr>
            </a:lvl1pPr>
          </a:lstStyle>
          <a:p>
            <a:pPr>
              <a:defRPr/>
            </a:pPr>
            <a:r>
              <a:rPr lang="fr-FR" sz="3200" b="1" dirty="0" err="1">
                <a:latin typeface="Century Gothic"/>
                <a:cs typeface="Century Gothic"/>
              </a:rPr>
              <a:t>Clustering</a:t>
            </a:r>
            <a:r>
              <a:rPr lang="fr-FR" sz="3200" b="1" dirty="0">
                <a:latin typeface="Century Gothic"/>
                <a:cs typeface="Century Gothic"/>
              </a:rPr>
              <a:t> : CAH</a:t>
            </a:r>
          </a:p>
        </p:txBody>
      </p:sp>
      <p:sp>
        <p:nvSpPr>
          <p:cNvPr id="7" name="Slide Number Placeholder 3"/>
          <p:cNvSpPr>
            <a:spLocks noGrp="1"/>
          </p:cNvSpPr>
          <p:nvPr>
            <p:ph type="sldNum" sz="quarter" idx="12"/>
          </p:nvPr>
        </p:nvSpPr>
        <p:spPr>
          <a:xfrm>
            <a:off x="7498800" y="6356350"/>
            <a:ext cx="1188000" cy="365125"/>
          </a:xfrm>
        </p:spPr>
        <p:txBody>
          <a:bodyPr/>
          <a:lstStyle/>
          <a:p>
            <a:pPr>
              <a:defRPr/>
            </a:pPr>
            <a:fld id="{9A5B8B2E-5E05-4BDA-8080-74B114A1D0CA}" type="slidenum">
              <a:rPr lang="en-US" smtClean="0">
                <a:latin typeface="Century Gothic"/>
                <a:cs typeface="Century Gothic"/>
              </a:rPr>
              <a:pPr>
                <a:defRPr/>
              </a:pPr>
              <a:t>29</a:t>
            </a:fld>
            <a:endParaRPr lang="en-US" dirty="0">
              <a:latin typeface="Century Gothic"/>
              <a:cs typeface="Century Gothic"/>
            </a:endParaRPr>
          </a:p>
        </p:txBody>
      </p:sp>
      <p:pic>
        <p:nvPicPr>
          <p:cNvPr id="8" name="Image 7">
            <a:extLst>
              <a:ext uri="{FF2B5EF4-FFF2-40B4-BE49-F238E27FC236}">
                <a16:creationId xmlns:a16="http://schemas.microsoft.com/office/drawing/2014/main" id="{BDA95460-C628-3E43-8624-2037C8C7D256}"/>
              </a:ext>
            </a:extLst>
          </p:cNvPr>
          <p:cNvPicPr>
            <a:picLocks noChangeAspect="1"/>
          </p:cNvPicPr>
          <p:nvPr/>
        </p:nvPicPr>
        <p:blipFill>
          <a:blip r:embed="rId3"/>
          <a:stretch>
            <a:fillRect/>
          </a:stretch>
        </p:blipFill>
        <p:spPr>
          <a:xfrm>
            <a:off x="157163" y="1171515"/>
            <a:ext cx="6986587" cy="5000109"/>
          </a:xfrm>
          <a:prstGeom prst="rect">
            <a:avLst/>
          </a:prstGeom>
        </p:spPr>
      </p:pic>
      <p:sp>
        <p:nvSpPr>
          <p:cNvPr id="10" name="Rectangle 9">
            <a:extLst>
              <a:ext uri="{FF2B5EF4-FFF2-40B4-BE49-F238E27FC236}">
                <a16:creationId xmlns:a16="http://schemas.microsoft.com/office/drawing/2014/main" id="{A735C7ED-64A7-0B44-8A35-3B96D7B911EA}"/>
              </a:ext>
            </a:extLst>
          </p:cNvPr>
          <p:cNvSpPr/>
          <p:nvPr/>
        </p:nvSpPr>
        <p:spPr>
          <a:xfrm>
            <a:off x="6500813" y="1611372"/>
            <a:ext cx="2643187" cy="1323439"/>
          </a:xfrm>
          <a:prstGeom prst="rect">
            <a:avLst/>
          </a:prstGeom>
        </p:spPr>
        <p:txBody>
          <a:bodyPr wrap="square">
            <a:spAutoFit/>
          </a:bodyPr>
          <a:lstStyle/>
          <a:p>
            <a:pPr marL="450850" lvl="2" indent="0" algn="ctr">
              <a:buNone/>
            </a:pPr>
            <a:r>
              <a:rPr lang="fr-FR" sz="1600" b="1" dirty="0">
                <a:latin typeface="Century Gothic"/>
                <a:cs typeface="Century Gothic"/>
              </a:rPr>
              <a:t>Construction d’un arbre de partitionnement</a:t>
            </a:r>
          </a:p>
          <a:p>
            <a:pPr marL="450850" lvl="2" indent="0" algn="ctr">
              <a:buNone/>
            </a:pPr>
            <a:r>
              <a:rPr lang="fr-FR" sz="1600" b="1" dirty="0">
                <a:latin typeface="Century Gothic"/>
                <a:cs typeface="Century Gothic"/>
              </a:rPr>
              <a:t>		 </a:t>
            </a:r>
            <a:r>
              <a:rPr lang="fr-FR" sz="1600" b="1" i="1" dirty="0">
                <a:solidFill>
                  <a:srgbClr val="800000"/>
                </a:solidFill>
                <a:latin typeface="Century Gothic"/>
                <a:cs typeface="Century Gothic"/>
              </a:rPr>
              <a:t>dendrogramme</a:t>
            </a:r>
            <a:r>
              <a:rPr lang="fr-FR" sz="1600" b="1" dirty="0">
                <a:latin typeface="Century Gothic"/>
                <a:cs typeface="Century Gothic"/>
              </a:rPr>
              <a:t>. </a:t>
            </a:r>
          </a:p>
        </p:txBody>
      </p:sp>
    </p:spTree>
    <p:extLst>
      <p:ext uri="{BB962C8B-B14F-4D97-AF65-F5344CB8AC3E}">
        <p14:creationId xmlns:p14="http://schemas.microsoft.com/office/powerpoint/2010/main" val="3565939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base">
              <a:spcAft>
                <a:spcPct val="0"/>
              </a:spcAft>
              <a:defRPr/>
            </a:pPr>
            <a:r>
              <a:rPr lang="fr-FR" sz="3200" b="1" dirty="0">
                <a:latin typeface="Century Gothic"/>
                <a:cs typeface="Century Gothic"/>
              </a:rPr>
              <a:t>Contexte : Apprentissage non supervisé</a:t>
            </a:r>
          </a:p>
        </p:txBody>
      </p:sp>
      <p:sp>
        <p:nvSpPr>
          <p:cNvPr id="3" name="Content Placeholder 2"/>
          <p:cNvSpPr>
            <a:spLocks noGrp="1"/>
          </p:cNvSpPr>
          <p:nvPr>
            <p:ph idx="1"/>
          </p:nvPr>
        </p:nvSpPr>
        <p:spPr>
          <a:xfrm>
            <a:off x="448516" y="1319560"/>
            <a:ext cx="8390684" cy="4896544"/>
          </a:xfrm>
        </p:spPr>
        <p:txBody>
          <a:bodyPr>
            <a:normAutofit/>
          </a:bodyPr>
          <a:lstStyle/>
          <a:p>
            <a:pPr marL="0" indent="0" algn="just">
              <a:buNone/>
            </a:pPr>
            <a:r>
              <a:rPr lang="fr-FR" sz="2400" dirty="0">
                <a:latin typeface="Century Gothic"/>
                <a:cs typeface="Century Gothic"/>
              </a:rPr>
              <a:t>Différentes tâches sont associées à l'apprentissage non supervisé </a:t>
            </a:r>
          </a:p>
          <a:p>
            <a:pPr lvl="1" algn="just"/>
            <a:endParaRPr lang="fr-FR" sz="2200" b="1" dirty="0">
              <a:solidFill>
                <a:srgbClr val="660066"/>
              </a:solidFill>
              <a:latin typeface="Century Gothic"/>
              <a:cs typeface="Century Gothic"/>
            </a:endParaRPr>
          </a:p>
          <a:p>
            <a:pPr lvl="1" algn="just">
              <a:buFont typeface="Arial" panose="020B0604020202020204" pitchFamily="34" charset="0"/>
              <a:buChar char="•"/>
            </a:pPr>
            <a:r>
              <a:rPr lang="fr-FR" sz="2200" b="1" dirty="0">
                <a:solidFill>
                  <a:schemeClr val="accent1"/>
                </a:solidFill>
                <a:latin typeface="Century Gothic"/>
                <a:cs typeface="Century Gothic"/>
              </a:rPr>
              <a:t>Réduction de dimensions </a:t>
            </a:r>
            <a:r>
              <a:rPr lang="fr-FR" sz="2200" dirty="0">
                <a:solidFill>
                  <a:schemeClr val="accent1"/>
                </a:solidFill>
                <a:latin typeface="Century Gothic"/>
                <a:cs typeface="Century Gothic"/>
              </a:rPr>
              <a:t>: </a:t>
            </a:r>
            <a:r>
              <a:rPr lang="fr-FR" sz="2200" dirty="0">
                <a:latin typeface="Century Gothic"/>
                <a:cs typeface="Century Gothic"/>
              </a:rPr>
              <a:t>une nouvelle projection de des données dans un nouvel espace de représentation réduit qui permet de synthétiser l’information</a:t>
            </a:r>
            <a:endParaRPr lang="fr-FR" sz="2200" b="1" dirty="0">
              <a:solidFill>
                <a:schemeClr val="accent1"/>
              </a:solidFill>
              <a:latin typeface="Century Gothic"/>
              <a:cs typeface="Century Gothic"/>
            </a:endParaRPr>
          </a:p>
          <a:p>
            <a:pPr lvl="1" algn="just">
              <a:buFont typeface="Arial" panose="020B0604020202020204" pitchFamily="34" charset="0"/>
              <a:buChar char="•"/>
            </a:pPr>
            <a:endParaRPr lang="fr-FR" sz="2200" b="1" dirty="0">
              <a:solidFill>
                <a:srgbClr val="660066"/>
              </a:solidFill>
              <a:latin typeface="Century Gothic"/>
              <a:cs typeface="Century Gothic"/>
            </a:endParaRPr>
          </a:p>
          <a:p>
            <a:pPr lvl="1" algn="just">
              <a:buFont typeface="Arial" panose="020B0604020202020204" pitchFamily="34" charset="0"/>
              <a:buChar char="•"/>
            </a:pPr>
            <a:r>
              <a:rPr lang="fr-FR" sz="2200" b="1" dirty="0" err="1">
                <a:solidFill>
                  <a:schemeClr val="accent1"/>
                </a:solidFill>
                <a:latin typeface="Century Gothic"/>
                <a:cs typeface="Century Gothic"/>
              </a:rPr>
              <a:t>Custering</a:t>
            </a:r>
            <a:r>
              <a:rPr lang="fr-FR" sz="2200" dirty="0">
                <a:solidFill>
                  <a:schemeClr val="accent1"/>
                </a:solidFill>
                <a:latin typeface="Century Gothic"/>
                <a:cs typeface="Century Gothic"/>
              </a:rPr>
              <a:t> (segmentation, regroupement) : </a:t>
            </a:r>
            <a:r>
              <a:rPr lang="fr-FR" sz="2200" dirty="0">
                <a:latin typeface="Century Gothic"/>
                <a:cs typeface="Century Gothic"/>
              </a:rPr>
              <a:t>construire des classes automatiquement en fonction des exemples disponibles </a:t>
            </a:r>
          </a:p>
          <a:p>
            <a:pPr marL="247650" lvl="1" indent="0" algn="just">
              <a:buNone/>
            </a:pPr>
            <a:endParaRPr lang="fr-FR" sz="2200" dirty="0">
              <a:latin typeface="Century Gothic"/>
              <a:cs typeface="Century Gothic"/>
            </a:endParaRPr>
          </a:p>
          <a:p>
            <a:pPr algn="just">
              <a:lnSpc>
                <a:spcPct val="110000"/>
              </a:lnSpc>
              <a:spcBef>
                <a:spcPts val="0"/>
              </a:spcBef>
              <a:spcAft>
                <a:spcPts val="1200"/>
              </a:spcAft>
              <a:buClr>
                <a:schemeClr val="accent1">
                  <a:lumMod val="60000"/>
                  <a:lumOff val="40000"/>
                </a:schemeClr>
              </a:buClr>
              <a:defRPr/>
            </a:pPr>
            <a:endParaRPr lang="fr-FR" sz="2400" dirty="0">
              <a:solidFill>
                <a:srgbClr val="FF0000"/>
              </a:solidFill>
              <a:latin typeface="Century Gothic"/>
              <a:ea typeface="微軟正黑體" charset="0"/>
              <a:cs typeface="Century Gothic"/>
            </a:endParaRPr>
          </a:p>
        </p:txBody>
      </p:sp>
      <p:sp>
        <p:nvSpPr>
          <p:cNvPr id="4" name="Slide Number Placeholder 3"/>
          <p:cNvSpPr>
            <a:spLocks noGrp="1"/>
          </p:cNvSpPr>
          <p:nvPr>
            <p:ph type="sldNum" sz="quarter" idx="12"/>
          </p:nvPr>
        </p:nvSpPr>
        <p:spPr/>
        <p:txBody>
          <a:bodyPr/>
          <a:lstStyle/>
          <a:p>
            <a:fld id="{1B2081C2-6B42-489A-B82A-A5256D871A54}" type="slidenum">
              <a:rPr lang="fr-FR" smtClean="0">
                <a:latin typeface="Century Gothic"/>
                <a:cs typeface="Century Gothic"/>
              </a:rPr>
              <a:pPr/>
              <a:t>3</a:t>
            </a:fld>
            <a:endParaRPr lang="fr-FR" dirty="0">
              <a:latin typeface="Century Gothic"/>
              <a:cs typeface="Century Gothic"/>
            </a:endParaRPr>
          </a:p>
        </p:txBody>
      </p:sp>
      <p:sp>
        <p:nvSpPr>
          <p:cNvPr id="5" name="TextBox 4"/>
          <p:cNvSpPr txBox="1"/>
          <p:nvPr/>
        </p:nvSpPr>
        <p:spPr>
          <a:xfrm>
            <a:off x="2425700" y="6832600"/>
            <a:ext cx="184666"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628878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4609" y="243726"/>
            <a:ext cx="184666" cy="369332"/>
          </a:xfrm>
          <a:prstGeom prst="rect">
            <a:avLst/>
          </a:prstGeom>
          <a:noFill/>
        </p:spPr>
        <p:txBody>
          <a:bodyPr wrap="none" rtlCol="0">
            <a:spAutoFit/>
          </a:bodyPr>
          <a:lstStyle/>
          <a:p>
            <a:endParaRPr lang="en-US" dirty="0"/>
          </a:p>
        </p:txBody>
      </p:sp>
      <p:sp>
        <p:nvSpPr>
          <p:cNvPr id="6" name="Title 1"/>
          <p:cNvSpPr txBox="1">
            <a:spLocks/>
          </p:cNvSpPr>
          <p:nvPr/>
        </p:nvSpPr>
        <p:spPr>
          <a:xfrm>
            <a:off x="457200" y="274638"/>
            <a:ext cx="8229600"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0" kern="1200">
                <a:solidFill>
                  <a:schemeClr val="tx1"/>
                </a:solidFill>
                <a:latin typeface="+mj-lt"/>
                <a:ea typeface="+mj-ea"/>
                <a:cs typeface="+mj-cs"/>
              </a:defRPr>
            </a:lvl1pPr>
          </a:lstStyle>
          <a:p>
            <a:pPr>
              <a:defRPr/>
            </a:pPr>
            <a:r>
              <a:rPr lang="fr-FR" sz="3200" b="1" dirty="0" err="1">
                <a:latin typeface="Century Gothic"/>
                <a:cs typeface="Century Gothic"/>
              </a:rPr>
              <a:t>Clustering</a:t>
            </a:r>
            <a:r>
              <a:rPr lang="fr-FR" sz="3200" b="1" dirty="0">
                <a:latin typeface="Century Gothic"/>
                <a:cs typeface="Century Gothic"/>
              </a:rPr>
              <a:t> : CAH</a:t>
            </a:r>
          </a:p>
        </p:txBody>
      </p:sp>
      <p:sp>
        <p:nvSpPr>
          <p:cNvPr id="7" name="Slide Number Placeholder 3"/>
          <p:cNvSpPr>
            <a:spLocks noGrp="1"/>
          </p:cNvSpPr>
          <p:nvPr>
            <p:ph type="sldNum" sz="quarter" idx="12"/>
          </p:nvPr>
        </p:nvSpPr>
        <p:spPr>
          <a:xfrm>
            <a:off x="7498800" y="6356350"/>
            <a:ext cx="1188000" cy="365125"/>
          </a:xfrm>
        </p:spPr>
        <p:txBody>
          <a:bodyPr/>
          <a:lstStyle/>
          <a:p>
            <a:pPr>
              <a:defRPr/>
            </a:pPr>
            <a:fld id="{9A5B8B2E-5E05-4BDA-8080-74B114A1D0CA}" type="slidenum">
              <a:rPr lang="en-US" smtClean="0">
                <a:latin typeface="Century Gothic"/>
                <a:cs typeface="Century Gothic"/>
              </a:rPr>
              <a:pPr>
                <a:defRPr/>
              </a:pPr>
              <a:t>30</a:t>
            </a:fld>
            <a:endParaRPr lang="en-US" dirty="0">
              <a:latin typeface="Century Gothic"/>
              <a:cs typeface="Century Gothic"/>
            </a:endParaRPr>
          </a:p>
        </p:txBody>
      </p:sp>
      <p:pic>
        <p:nvPicPr>
          <p:cNvPr id="10" name="Picture 2" descr="1.png">
            <a:extLst>
              <a:ext uri="{FF2B5EF4-FFF2-40B4-BE49-F238E27FC236}">
                <a16:creationId xmlns:a16="http://schemas.microsoft.com/office/drawing/2014/main" id="{44D474BD-7044-984C-9E95-28B0BD832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974" y="1551386"/>
            <a:ext cx="5057776" cy="4032703"/>
          </a:xfrm>
          <a:prstGeom prst="rect">
            <a:avLst/>
          </a:prstGeom>
        </p:spPr>
      </p:pic>
    </p:spTree>
    <p:extLst>
      <p:ext uri="{BB962C8B-B14F-4D97-AF65-F5344CB8AC3E}">
        <p14:creationId xmlns:p14="http://schemas.microsoft.com/office/powerpoint/2010/main" val="47712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435100"/>
            <a:ext cx="8229600" cy="4724400"/>
          </a:xfrm>
        </p:spPr>
        <p:txBody>
          <a:bodyPr>
            <a:normAutofit/>
          </a:bodyPr>
          <a:lstStyle/>
          <a:p>
            <a:pPr algn="just">
              <a:defRPr/>
            </a:pPr>
            <a:r>
              <a:rPr lang="fr-FR" dirty="0">
                <a:latin typeface="Century Gothic"/>
                <a:cs typeface="Century Gothic"/>
              </a:rPr>
              <a:t>Comment définir la similarité ?</a:t>
            </a:r>
          </a:p>
          <a:p>
            <a:pPr algn="just">
              <a:defRPr/>
            </a:pPr>
            <a:r>
              <a:rPr lang="fr-FR" dirty="0">
                <a:latin typeface="Century Gothic"/>
                <a:cs typeface="Century Gothic"/>
              </a:rPr>
              <a:t>Combien de clusters ?</a:t>
            </a:r>
          </a:p>
          <a:p>
            <a:pPr algn="just">
              <a:defRPr/>
            </a:pPr>
            <a:r>
              <a:rPr lang="fr-FR" dirty="0">
                <a:latin typeface="Century Gothic"/>
                <a:cs typeface="Century Gothic"/>
              </a:rPr>
              <a:t>Quelle méthode de clustering choisir ?</a:t>
            </a:r>
          </a:p>
          <a:p>
            <a:pPr algn="just">
              <a:defRPr/>
            </a:pPr>
            <a:r>
              <a:rPr lang="fr-FR" dirty="0">
                <a:latin typeface="Century Gothic"/>
                <a:cs typeface="Century Gothic"/>
              </a:rPr>
              <a:t>Peut-on interpréter les clusters obtenus ? </a:t>
            </a:r>
          </a:p>
        </p:txBody>
      </p:sp>
      <p:sp>
        <p:nvSpPr>
          <p:cNvPr id="2" name="Titre 1"/>
          <p:cNvSpPr>
            <a:spLocks noGrp="1"/>
          </p:cNvSpPr>
          <p:nvPr>
            <p:ph type="title"/>
          </p:nvPr>
        </p:nvSpPr>
        <p:spPr/>
        <p:txBody>
          <a:bodyPr>
            <a:noAutofit/>
          </a:bodyPr>
          <a:lstStyle/>
          <a:p>
            <a:pPr fontAlgn="base">
              <a:spcAft>
                <a:spcPct val="0"/>
              </a:spcAft>
              <a:defRPr/>
            </a:pPr>
            <a:r>
              <a:rPr lang="fr-FR" sz="3200" b="1" dirty="0">
                <a:latin typeface="Century Gothic"/>
                <a:cs typeface="Century Gothic"/>
              </a:rPr>
              <a:t>Les principales questions ici</a:t>
            </a:r>
          </a:p>
        </p:txBody>
      </p:sp>
      <p:sp>
        <p:nvSpPr>
          <p:cNvPr id="5" name="Slide Number Placeholder 3"/>
          <p:cNvSpPr>
            <a:spLocks noGrp="1"/>
          </p:cNvSpPr>
          <p:nvPr>
            <p:ph type="sldNum" sz="quarter" idx="12"/>
          </p:nvPr>
        </p:nvSpPr>
        <p:spPr>
          <a:xfrm>
            <a:off x="7498800" y="6356350"/>
            <a:ext cx="1188000" cy="365125"/>
          </a:xfrm>
        </p:spPr>
        <p:txBody>
          <a:bodyPr/>
          <a:lstStyle/>
          <a:p>
            <a:pPr>
              <a:defRPr/>
            </a:pPr>
            <a:fld id="{9A5B8B2E-5E05-4BDA-8080-74B114A1D0CA}" type="slidenum">
              <a:rPr lang="en-US" smtClean="0">
                <a:latin typeface="Century Gothic"/>
                <a:cs typeface="Century Gothic"/>
              </a:rPr>
              <a:pPr>
                <a:defRPr/>
              </a:pPr>
              <a:t>31</a:t>
            </a:fld>
            <a:endParaRPr lang="en-US" dirty="0">
              <a:latin typeface="Century Gothic"/>
              <a:cs typeface="Century Gothic"/>
            </a:endParaRPr>
          </a:p>
        </p:txBody>
      </p:sp>
      <p:pic>
        <p:nvPicPr>
          <p:cNvPr id="4" name="Picture 3" descr="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894" y="4038600"/>
            <a:ext cx="2723517" cy="2120900"/>
          </a:xfrm>
          <a:prstGeom prst="rect">
            <a:avLst/>
          </a:prstGeom>
        </p:spPr>
      </p:pic>
      <p:pic>
        <p:nvPicPr>
          <p:cNvPr id="6" name="Picture 5"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288" y="4089400"/>
            <a:ext cx="2579411" cy="2082800"/>
          </a:xfrm>
          <a:prstGeom prst="rect">
            <a:avLst/>
          </a:prstGeom>
        </p:spPr>
      </p:pic>
      <p:pic>
        <p:nvPicPr>
          <p:cNvPr id="7" name="Picture 6" descr="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9275" y="4064000"/>
            <a:ext cx="2653024" cy="2120899"/>
          </a:xfrm>
          <a:prstGeom prst="rect">
            <a:avLst/>
          </a:prstGeom>
        </p:spPr>
      </p:pic>
      <p:sp>
        <p:nvSpPr>
          <p:cNvPr id="8" name="ZoneTexte 7">
            <a:extLst>
              <a:ext uri="{FF2B5EF4-FFF2-40B4-BE49-F238E27FC236}">
                <a16:creationId xmlns:a16="http://schemas.microsoft.com/office/drawing/2014/main" id="{C3D03D04-D73E-374A-AF71-E11304650288}"/>
              </a:ext>
            </a:extLst>
          </p:cNvPr>
          <p:cNvSpPr txBox="1"/>
          <p:nvPr/>
        </p:nvSpPr>
        <p:spPr>
          <a:xfrm>
            <a:off x="117231" y="4915877"/>
            <a:ext cx="184731" cy="369332"/>
          </a:xfrm>
          <a:prstGeom prst="rect">
            <a:avLst/>
          </a:prstGeom>
          <a:noFill/>
        </p:spPr>
        <p:txBody>
          <a:bodyPr wrap="none" rtlCol="0">
            <a:spAutoFit/>
          </a:bodyPr>
          <a:lstStyle/>
          <a:p>
            <a:endParaRPr lang="fr-FR"/>
          </a:p>
        </p:txBody>
      </p:sp>
    </p:spTree>
    <p:extLst>
      <p:ext uri="{BB962C8B-B14F-4D97-AF65-F5344CB8AC3E}">
        <p14:creationId xmlns:p14="http://schemas.microsoft.com/office/powerpoint/2010/main" val="3257178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base">
              <a:spcAft>
                <a:spcPct val="0"/>
              </a:spcAft>
              <a:defRPr/>
            </a:pPr>
            <a:r>
              <a:rPr lang="fr-FR" sz="3100" b="1" dirty="0">
                <a:latin typeface="Century Gothic"/>
                <a:cs typeface="Century Gothic"/>
              </a:rPr>
              <a:t>Problématique : Réduction de dimensions</a:t>
            </a:r>
          </a:p>
        </p:txBody>
      </p:sp>
      <p:sp>
        <p:nvSpPr>
          <p:cNvPr id="3" name="Content Placeholder 2"/>
          <p:cNvSpPr>
            <a:spLocks noGrp="1"/>
          </p:cNvSpPr>
          <p:nvPr>
            <p:ph idx="1"/>
          </p:nvPr>
        </p:nvSpPr>
        <p:spPr>
          <a:xfrm>
            <a:off x="448516" y="1319560"/>
            <a:ext cx="8390684" cy="4896544"/>
          </a:xfrm>
        </p:spPr>
        <p:txBody>
          <a:bodyPr>
            <a:normAutofit/>
          </a:bodyPr>
          <a:lstStyle/>
          <a:p>
            <a:pPr algn="just">
              <a:buFont typeface="Arial" panose="020B0604020202020204" pitchFamily="34" charset="0"/>
              <a:buChar char="•"/>
            </a:pPr>
            <a:r>
              <a:rPr lang="fr-FR" sz="2300" dirty="0">
                <a:latin typeface="Century Gothic"/>
                <a:cs typeface="Century Gothic"/>
              </a:rPr>
              <a:t>A chaque individu, on peut associer un point dans </a:t>
            </a:r>
            <a:r>
              <a:rPr lang="fr-FR" sz="2300" dirty="0" err="1">
                <a:latin typeface="Century Gothic"/>
                <a:cs typeface="Century Gothic"/>
              </a:rPr>
              <a:t>R</a:t>
            </a:r>
            <a:r>
              <a:rPr lang="fr-FR" sz="2300" baseline="30000" dirty="0" err="1">
                <a:latin typeface="Century Gothic"/>
                <a:cs typeface="Century Gothic"/>
              </a:rPr>
              <a:t>p</a:t>
            </a:r>
            <a:r>
              <a:rPr lang="fr-FR" sz="2300" dirty="0">
                <a:latin typeface="Century Gothic"/>
                <a:cs typeface="Century Gothic"/>
              </a:rPr>
              <a:t>. </a:t>
            </a:r>
          </a:p>
          <a:p>
            <a:pPr algn="just">
              <a:buFont typeface="Arial" panose="020B0604020202020204" pitchFamily="34" charset="0"/>
              <a:buChar char="•"/>
            </a:pPr>
            <a:r>
              <a:rPr lang="fr-FR" sz="2300" dirty="0">
                <a:latin typeface="Century Gothic"/>
                <a:cs typeface="Century Gothic"/>
              </a:rPr>
              <a:t>A chaque variable de la base est associé un axe de </a:t>
            </a:r>
            <a:r>
              <a:rPr lang="fr-FR" sz="2300" dirty="0" err="1">
                <a:latin typeface="Century Gothic"/>
                <a:cs typeface="Century Gothic"/>
              </a:rPr>
              <a:t>R</a:t>
            </a:r>
            <a:r>
              <a:rPr lang="fr-FR" sz="2300" baseline="30000" dirty="0" err="1">
                <a:latin typeface="Century Gothic"/>
                <a:cs typeface="Century Gothic"/>
              </a:rPr>
              <a:t>p</a:t>
            </a:r>
            <a:r>
              <a:rPr lang="fr-FR" sz="2300" baseline="30000" dirty="0">
                <a:latin typeface="Century Gothic"/>
                <a:cs typeface="Century Gothic"/>
              </a:rPr>
              <a:t> </a:t>
            </a:r>
          </a:p>
          <a:p>
            <a:pPr algn="just">
              <a:buFont typeface="Arial" panose="020B0604020202020204" pitchFamily="34" charset="0"/>
              <a:buChar char="•"/>
            </a:pPr>
            <a:r>
              <a:rPr lang="fr-FR" sz="2300" dirty="0">
                <a:latin typeface="Century Gothic"/>
                <a:cs typeface="Century Gothic"/>
              </a:rPr>
              <a:t>Pourquoi veut-on réduite les dimensions ?</a:t>
            </a:r>
          </a:p>
          <a:p>
            <a:pPr lvl="1" algn="just">
              <a:buFont typeface="Arial" panose="020B0604020202020204" pitchFamily="34" charset="0"/>
              <a:buChar char="•"/>
            </a:pPr>
            <a:r>
              <a:rPr lang="fr-FR" sz="2100" dirty="0">
                <a:latin typeface="Century Gothic"/>
                <a:cs typeface="Century Gothic"/>
              </a:rPr>
              <a:t>Pour synthétiser l’information</a:t>
            </a:r>
          </a:p>
          <a:p>
            <a:pPr lvl="1" algn="just">
              <a:buFont typeface="Arial" panose="020B0604020202020204" pitchFamily="34" charset="0"/>
              <a:buChar char="•"/>
            </a:pPr>
            <a:r>
              <a:rPr lang="fr-FR" sz="2100" dirty="0">
                <a:latin typeface="Century Gothic"/>
                <a:cs typeface="Century Gothic"/>
              </a:rPr>
              <a:t>Analyser les proximités entre les individus. </a:t>
            </a:r>
          </a:p>
          <a:p>
            <a:pPr lvl="1" algn="just">
              <a:buFont typeface="Arial" panose="020B0604020202020204" pitchFamily="34" charset="0"/>
              <a:buChar char="•"/>
            </a:pPr>
            <a:r>
              <a:rPr lang="fr-FR" sz="2100" dirty="0">
                <a:latin typeface="Century Gothic"/>
                <a:cs typeface="Century Gothic"/>
              </a:rPr>
              <a:t>Une visualisation des données (l</a:t>
            </a:r>
            <a:r>
              <a:rPr lang="fr-FR" sz="2000" dirty="0">
                <a:latin typeface="Century Gothic"/>
                <a:cs typeface="Century Gothic"/>
              </a:rPr>
              <a:t>e nuage des individus</a:t>
            </a:r>
            <a:r>
              <a:rPr lang="fr-FR" sz="2100" dirty="0">
                <a:latin typeface="Century Gothic"/>
                <a:cs typeface="Century Gothic"/>
              </a:rPr>
              <a:t>)</a:t>
            </a:r>
          </a:p>
          <a:p>
            <a:pPr marL="0" indent="0" algn="just">
              <a:buNone/>
            </a:pPr>
            <a:endParaRPr lang="fr-FR" sz="2300" dirty="0">
              <a:latin typeface="Century Gothic"/>
              <a:cs typeface="Century Gothic"/>
            </a:endParaRPr>
          </a:p>
        </p:txBody>
      </p:sp>
      <p:sp>
        <p:nvSpPr>
          <p:cNvPr id="4" name="Slide Number Placeholder 3"/>
          <p:cNvSpPr>
            <a:spLocks noGrp="1"/>
          </p:cNvSpPr>
          <p:nvPr>
            <p:ph type="sldNum" sz="quarter" idx="12"/>
          </p:nvPr>
        </p:nvSpPr>
        <p:spPr/>
        <p:txBody>
          <a:bodyPr/>
          <a:lstStyle/>
          <a:p>
            <a:fld id="{1B2081C2-6B42-489A-B82A-A5256D871A54}" type="slidenum">
              <a:rPr lang="fr-FR" smtClean="0">
                <a:latin typeface="Century Gothic"/>
                <a:cs typeface="Century Gothic"/>
              </a:rPr>
              <a:pPr/>
              <a:t>4</a:t>
            </a:fld>
            <a:endParaRPr lang="fr-FR" dirty="0">
              <a:latin typeface="Century Gothic"/>
              <a:cs typeface="Century Gothic"/>
            </a:endParaRPr>
          </a:p>
        </p:txBody>
      </p:sp>
      <p:sp>
        <p:nvSpPr>
          <p:cNvPr id="5" name="TextBox 4"/>
          <p:cNvSpPr txBox="1"/>
          <p:nvPr/>
        </p:nvSpPr>
        <p:spPr>
          <a:xfrm>
            <a:off x="2425700" y="6832600"/>
            <a:ext cx="184666" cy="369332"/>
          </a:xfrm>
          <a:prstGeom prst="rect">
            <a:avLst/>
          </a:prstGeom>
          <a:noFill/>
        </p:spPr>
        <p:txBody>
          <a:bodyPr wrap="none" rtlCol="0">
            <a:spAutoFit/>
          </a:bodyPr>
          <a:lstStyle/>
          <a:p>
            <a:endParaRPr lang="en-US"/>
          </a:p>
        </p:txBody>
      </p:sp>
      <p:grpSp>
        <p:nvGrpSpPr>
          <p:cNvPr id="8" name="Group 7"/>
          <p:cNvGrpSpPr/>
          <p:nvPr/>
        </p:nvGrpSpPr>
        <p:grpSpPr>
          <a:xfrm>
            <a:off x="1955454" y="3842795"/>
            <a:ext cx="5376808" cy="2373309"/>
            <a:chOff x="2006600" y="3501188"/>
            <a:chExt cx="5600700" cy="2687239"/>
          </a:xfrm>
        </p:grpSpPr>
        <p:pic>
          <p:nvPicPr>
            <p:cNvPr id="6" name="Picture 5" descr="Sans tit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600" y="3501188"/>
              <a:ext cx="5600700" cy="2687239"/>
            </a:xfrm>
            <a:prstGeom prst="rect">
              <a:avLst/>
            </a:prstGeom>
          </p:spPr>
        </p:pic>
        <p:sp>
          <p:nvSpPr>
            <p:cNvPr id="7" name="Content Placeholder 2"/>
            <p:cNvSpPr txBox="1">
              <a:spLocks/>
            </p:cNvSpPr>
            <p:nvPr/>
          </p:nvSpPr>
          <p:spPr>
            <a:xfrm>
              <a:off x="6388100" y="5041900"/>
              <a:ext cx="1104900" cy="1085304"/>
            </a:xfrm>
            <a:prstGeom prst="rect">
              <a:avLst/>
            </a:prstGeom>
            <a:solidFill>
              <a:schemeClr val="bg1"/>
            </a:solidFill>
          </p:spPr>
          <p:txBody>
            <a:bodyPr vert="horz" lIns="91440" tIns="45720" rIns="91440" bIns="45720" rtlCol="0">
              <a:normAutofit/>
            </a:bodyPr>
            <a:lstStyle>
              <a:lvl1pPr marL="342900" indent="-342900" algn="l" defTabSz="914400" rtl="0" eaLnBrk="1" latinLnBrk="0" hangingPunct="1">
                <a:spcBef>
                  <a:spcPct val="20000"/>
                </a:spcBef>
                <a:buFontTx/>
                <a:buBlip>
                  <a:blip r:embed="rId4"/>
                </a:buBlip>
                <a:defRPr sz="2800" b="1" kern="1200">
                  <a:solidFill>
                    <a:schemeClr val="tx1"/>
                  </a:solidFill>
                  <a:latin typeface="+mn-lt"/>
                  <a:ea typeface="+mn-ea"/>
                  <a:cs typeface="+mn-cs"/>
                </a:defRPr>
              </a:lvl1pPr>
              <a:lvl2pPr marL="533400" indent="-285750" algn="l" defTabSz="914400" rtl="0" eaLnBrk="1" latinLnBrk="0" hangingPunct="1">
                <a:spcBef>
                  <a:spcPct val="20000"/>
                </a:spcBef>
                <a:buFontTx/>
                <a:buBlip>
                  <a:blip r:embed="rId5"/>
                </a:buBlip>
                <a:defRPr sz="2600" kern="1200">
                  <a:solidFill>
                    <a:schemeClr val="tx1"/>
                  </a:solidFill>
                  <a:latin typeface="+mn-lt"/>
                  <a:ea typeface="+mn-ea"/>
                  <a:cs typeface="+mn-cs"/>
                </a:defRPr>
              </a:lvl2pPr>
              <a:lvl3pPr marL="717550" indent="-266700" algn="l" defTabSz="914400" rtl="0" eaLnBrk="1" latinLnBrk="0" hangingPunct="1">
                <a:spcBef>
                  <a:spcPct val="20000"/>
                </a:spcBef>
                <a:buFontTx/>
                <a:buBlip>
                  <a:blip r:embed="rId6"/>
                </a:buBlip>
                <a:defRPr sz="2400" kern="1200">
                  <a:solidFill>
                    <a:schemeClr val="tx1"/>
                  </a:solidFill>
                  <a:latin typeface="+mn-lt"/>
                  <a:ea typeface="+mn-ea"/>
                  <a:cs typeface="+mn-cs"/>
                </a:defRPr>
              </a:lvl3pPr>
              <a:lvl4pPr marL="987425" indent="-228600" algn="l" defTabSz="914400" rtl="0" eaLnBrk="1" latinLnBrk="0" hangingPunct="1">
                <a:spcBef>
                  <a:spcPct val="20000"/>
                </a:spcBef>
                <a:buFontTx/>
                <a:buBlip>
                  <a:blip r:embed="rId7"/>
                </a:buBlip>
                <a:defRPr sz="2000" i="1" kern="1200">
                  <a:solidFill>
                    <a:schemeClr val="tx1"/>
                  </a:solidFill>
                  <a:latin typeface="+mn-lt"/>
                  <a:ea typeface="+mn-ea"/>
                  <a:cs typeface="+mn-cs"/>
                </a:defRPr>
              </a:lvl4pPr>
              <a:lvl5pPr marL="1246188" indent="-228600" algn="l" defTabSz="914400" rtl="0" eaLnBrk="1" latinLnBrk="0" hangingPunct="1">
                <a:spcBef>
                  <a:spcPct val="20000"/>
                </a:spcBef>
                <a:buFontTx/>
                <a:buBlip>
                  <a:blip r:embed="rId8"/>
                </a:buBlip>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Tx/>
                <a:buNone/>
              </a:pPr>
              <a:endParaRPr lang="fr-FR" sz="2400" dirty="0">
                <a:latin typeface="Century Gothic"/>
                <a:cs typeface="Century Gothic"/>
              </a:endParaRPr>
            </a:p>
          </p:txBody>
        </p:sp>
      </p:grpSp>
    </p:spTree>
    <p:extLst>
      <p:ext uri="{BB962C8B-B14F-4D97-AF65-F5344CB8AC3E}">
        <p14:creationId xmlns:p14="http://schemas.microsoft.com/office/powerpoint/2010/main" val="833712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base">
              <a:spcAft>
                <a:spcPct val="0"/>
              </a:spcAft>
              <a:defRPr/>
            </a:pPr>
            <a:r>
              <a:rPr lang="fr-FR" sz="3100" b="1" dirty="0">
                <a:latin typeface="Century Gothic"/>
                <a:cs typeface="Century Gothic"/>
              </a:rPr>
              <a:t>Réduction de dimensions : Exemple</a:t>
            </a:r>
          </a:p>
        </p:txBody>
      </p:sp>
      <p:sp>
        <p:nvSpPr>
          <p:cNvPr id="3" name="Content Placeholder 2"/>
          <p:cNvSpPr>
            <a:spLocks noGrp="1"/>
          </p:cNvSpPr>
          <p:nvPr>
            <p:ph idx="1"/>
          </p:nvPr>
        </p:nvSpPr>
        <p:spPr>
          <a:xfrm>
            <a:off x="457200" y="4993175"/>
            <a:ext cx="8420582" cy="1496455"/>
          </a:xfrm>
        </p:spPr>
        <p:txBody>
          <a:bodyPr>
            <a:normAutofit/>
          </a:bodyPr>
          <a:lstStyle/>
          <a:p>
            <a:pPr algn="just">
              <a:buFont typeface="Arial" panose="020B0604020202020204" pitchFamily="34" charset="0"/>
              <a:buChar char="•"/>
            </a:pPr>
            <a:r>
              <a:rPr lang="fr-FR" sz="2000" dirty="0">
                <a:latin typeface="Century Gothic"/>
              </a:rPr>
              <a:t>Quelles sont les véhicules qui se </a:t>
            </a:r>
            <a:r>
              <a:rPr lang="fr-FR" sz="2000" dirty="0">
                <a:solidFill>
                  <a:schemeClr val="accent1"/>
                </a:solidFill>
                <a:latin typeface="Century Gothic"/>
              </a:rPr>
              <a:t>ressemblent</a:t>
            </a:r>
            <a:r>
              <a:rPr lang="fr-FR" sz="2000" dirty="0">
                <a:latin typeface="Century Gothic"/>
              </a:rPr>
              <a:t> ? </a:t>
            </a:r>
          </a:p>
          <a:p>
            <a:pPr algn="just">
              <a:buFont typeface="Arial" panose="020B0604020202020204" pitchFamily="34" charset="0"/>
              <a:buChar char="•"/>
            </a:pPr>
            <a:r>
              <a:rPr lang="fr-FR" sz="2000" dirty="0">
                <a:latin typeface="Century Gothic"/>
              </a:rPr>
              <a:t>Sur quelles </a:t>
            </a:r>
            <a:r>
              <a:rPr lang="fr-FR" sz="2000" dirty="0">
                <a:solidFill>
                  <a:schemeClr val="accent1"/>
                </a:solidFill>
                <a:latin typeface="Century Gothic"/>
              </a:rPr>
              <a:t>variables</a:t>
            </a:r>
            <a:r>
              <a:rPr lang="fr-FR" sz="2000" dirty="0">
                <a:latin typeface="Century Gothic"/>
              </a:rPr>
              <a:t> sont fondées les </a:t>
            </a:r>
            <a:r>
              <a:rPr lang="fr-FR" sz="2000" dirty="0">
                <a:solidFill>
                  <a:schemeClr val="accent1"/>
                </a:solidFill>
                <a:latin typeface="Century Gothic"/>
              </a:rPr>
              <a:t>similarités / différences </a:t>
            </a:r>
            <a:r>
              <a:rPr lang="fr-FR" sz="2000" dirty="0">
                <a:latin typeface="Century Gothic"/>
              </a:rPr>
              <a:t>?</a:t>
            </a:r>
          </a:p>
          <a:p>
            <a:pPr algn="just">
              <a:buFont typeface="Arial" panose="020B0604020202020204" pitchFamily="34" charset="0"/>
              <a:buChar char="•"/>
            </a:pPr>
            <a:r>
              <a:rPr lang="fr-FR" sz="2000" dirty="0">
                <a:latin typeface="Century Gothic"/>
              </a:rPr>
              <a:t>Quelles sont les </a:t>
            </a:r>
            <a:r>
              <a:rPr lang="fr-FR" sz="2000" dirty="0">
                <a:solidFill>
                  <a:schemeClr val="accent1"/>
                </a:solidFill>
                <a:latin typeface="Century Gothic"/>
              </a:rPr>
              <a:t>relations</a:t>
            </a:r>
            <a:r>
              <a:rPr lang="fr-FR" sz="2000" dirty="0">
                <a:latin typeface="Century Gothic"/>
              </a:rPr>
              <a:t> entre les </a:t>
            </a:r>
            <a:r>
              <a:rPr lang="fr-FR" sz="2000" dirty="0">
                <a:solidFill>
                  <a:schemeClr val="accent1"/>
                </a:solidFill>
                <a:latin typeface="Century Gothic"/>
              </a:rPr>
              <a:t>variables</a:t>
            </a:r>
            <a:r>
              <a:rPr lang="fr-FR" sz="2000" dirty="0">
                <a:latin typeface="Century Gothic"/>
              </a:rPr>
              <a:t> ?</a:t>
            </a:r>
          </a:p>
        </p:txBody>
      </p:sp>
      <p:sp>
        <p:nvSpPr>
          <p:cNvPr id="4" name="Slide Number Placeholder 3"/>
          <p:cNvSpPr>
            <a:spLocks noGrp="1"/>
          </p:cNvSpPr>
          <p:nvPr>
            <p:ph type="sldNum" sz="quarter" idx="12"/>
          </p:nvPr>
        </p:nvSpPr>
        <p:spPr/>
        <p:txBody>
          <a:bodyPr/>
          <a:lstStyle/>
          <a:p>
            <a:fld id="{1B2081C2-6B42-489A-B82A-A5256D871A54}" type="slidenum">
              <a:rPr lang="fr-FR" smtClean="0">
                <a:latin typeface="Century Gothic"/>
                <a:cs typeface="Century Gothic"/>
              </a:rPr>
              <a:pPr/>
              <a:t>5</a:t>
            </a:fld>
            <a:endParaRPr lang="fr-FR" dirty="0">
              <a:latin typeface="Century Gothic"/>
              <a:cs typeface="Century Gothic"/>
            </a:endParaRPr>
          </a:p>
        </p:txBody>
      </p:sp>
      <p:sp>
        <p:nvSpPr>
          <p:cNvPr id="5" name="TextBox 4"/>
          <p:cNvSpPr txBox="1"/>
          <p:nvPr/>
        </p:nvSpPr>
        <p:spPr>
          <a:xfrm>
            <a:off x="2425700" y="6832600"/>
            <a:ext cx="184666" cy="369332"/>
          </a:xfrm>
          <a:prstGeom prst="rect">
            <a:avLst/>
          </a:prstGeom>
          <a:noFill/>
        </p:spPr>
        <p:txBody>
          <a:bodyPr wrap="none" rtlCol="0">
            <a:spAutoFit/>
          </a:bodyPr>
          <a:lstStyle/>
          <a:p>
            <a:endParaRPr lang="en-US"/>
          </a:p>
        </p:txBody>
      </p:sp>
      <p:pic>
        <p:nvPicPr>
          <p:cNvPr id="10" name="Image 9">
            <a:extLst>
              <a:ext uri="{FF2B5EF4-FFF2-40B4-BE49-F238E27FC236}">
                <a16:creationId xmlns:a16="http://schemas.microsoft.com/office/drawing/2014/main" id="{3A0C2A63-E020-434C-9951-0D4D63388C51}"/>
              </a:ext>
            </a:extLst>
          </p:cNvPr>
          <p:cNvPicPr>
            <a:picLocks noChangeAspect="1"/>
          </p:cNvPicPr>
          <p:nvPr/>
        </p:nvPicPr>
        <p:blipFill>
          <a:blip r:embed="rId3"/>
          <a:stretch>
            <a:fillRect/>
          </a:stretch>
        </p:blipFill>
        <p:spPr>
          <a:xfrm>
            <a:off x="998009" y="1212281"/>
            <a:ext cx="6500791" cy="3609409"/>
          </a:xfrm>
          <a:prstGeom prst="rect">
            <a:avLst/>
          </a:prstGeom>
        </p:spPr>
      </p:pic>
    </p:spTree>
    <p:extLst>
      <p:ext uri="{BB962C8B-B14F-4D97-AF65-F5344CB8AC3E}">
        <p14:creationId xmlns:p14="http://schemas.microsoft.com/office/powerpoint/2010/main" val="2238374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base">
              <a:spcAft>
                <a:spcPct val="0"/>
              </a:spcAft>
              <a:defRPr/>
            </a:pPr>
            <a:r>
              <a:rPr lang="fr-FR" sz="3100" b="1" dirty="0">
                <a:latin typeface="Century Gothic"/>
                <a:cs typeface="Century Gothic"/>
              </a:rPr>
              <a:t>Réduction de dimensions : Exemple</a:t>
            </a:r>
          </a:p>
        </p:txBody>
      </p:sp>
      <p:sp>
        <p:nvSpPr>
          <p:cNvPr id="3" name="Content Placeholder 2"/>
          <p:cNvSpPr>
            <a:spLocks noGrp="1"/>
          </p:cNvSpPr>
          <p:nvPr>
            <p:ph idx="1"/>
          </p:nvPr>
        </p:nvSpPr>
        <p:spPr>
          <a:xfrm>
            <a:off x="457200" y="1156553"/>
            <a:ext cx="6140370" cy="2257980"/>
          </a:xfrm>
        </p:spPr>
        <p:txBody>
          <a:bodyPr>
            <a:normAutofit lnSpcReduction="10000"/>
          </a:bodyPr>
          <a:lstStyle/>
          <a:p>
            <a:pPr algn="just">
              <a:buFont typeface="Arial" panose="020B0604020202020204" pitchFamily="34" charset="0"/>
              <a:buChar char="•"/>
            </a:pPr>
            <a:r>
              <a:rPr lang="fr-FR" sz="1800" dirty="0">
                <a:latin typeface="Century Gothic"/>
              </a:rPr>
              <a:t>Si on prend en compte deux variables CYL et PUISS</a:t>
            </a:r>
          </a:p>
          <a:p>
            <a:pPr algn="just">
              <a:buFont typeface="Arial" panose="020B0604020202020204" pitchFamily="34" charset="0"/>
              <a:buChar char="•"/>
            </a:pPr>
            <a:r>
              <a:rPr lang="fr-FR" sz="1800" dirty="0">
                <a:latin typeface="Century Gothic"/>
              </a:rPr>
              <a:t>Ces deux variables sont liées (</a:t>
            </a:r>
            <a:r>
              <a:rPr lang="fr-FR" sz="1800" dirty="0">
                <a:solidFill>
                  <a:schemeClr val="accent1"/>
                </a:solidFill>
                <a:latin typeface="Century Gothic"/>
              </a:rPr>
              <a:t>corrélées</a:t>
            </a:r>
            <a:r>
              <a:rPr lang="fr-FR" sz="1800" dirty="0">
                <a:latin typeface="Century Gothic"/>
              </a:rPr>
              <a:t>)</a:t>
            </a:r>
          </a:p>
          <a:p>
            <a:pPr algn="just">
              <a:buFont typeface="Arial" panose="020B0604020202020204" pitchFamily="34" charset="0"/>
              <a:buChar char="•"/>
            </a:pPr>
            <a:r>
              <a:rPr lang="fr-FR" sz="1800" dirty="0">
                <a:latin typeface="Century Gothic"/>
              </a:rPr>
              <a:t>On remarque que :</a:t>
            </a:r>
          </a:p>
          <a:p>
            <a:pPr lvl="1" algn="just">
              <a:buFont typeface="Courier New" panose="02070309020205020404" pitchFamily="49" charset="0"/>
              <a:buChar char="o"/>
            </a:pPr>
            <a:r>
              <a:rPr lang="fr-FR" sz="1600" dirty="0">
                <a:latin typeface="Century Gothic"/>
              </a:rPr>
              <a:t>l’</a:t>
            </a:r>
            <a:r>
              <a:rPr lang="fr-FR" sz="1600" dirty="0">
                <a:solidFill>
                  <a:schemeClr val="accent1"/>
                </a:solidFill>
                <a:latin typeface="Century Gothic"/>
              </a:rPr>
              <a:t>Opel </a:t>
            </a:r>
            <a:r>
              <a:rPr lang="fr-FR" sz="1600" dirty="0" err="1">
                <a:solidFill>
                  <a:schemeClr val="accent1"/>
                </a:solidFill>
                <a:latin typeface="Century Gothic"/>
              </a:rPr>
              <a:t>Reckord</a:t>
            </a:r>
            <a:r>
              <a:rPr lang="fr-FR" sz="1600" dirty="0">
                <a:latin typeface="Century Gothic"/>
              </a:rPr>
              <a:t>  et la </a:t>
            </a:r>
            <a:r>
              <a:rPr lang="fr-FR" sz="1600" dirty="0">
                <a:solidFill>
                  <a:schemeClr val="accent1"/>
                </a:solidFill>
                <a:latin typeface="Century Gothic"/>
              </a:rPr>
              <a:t>Ford</a:t>
            </a:r>
            <a:r>
              <a:rPr lang="fr-FR" sz="1600" dirty="0">
                <a:latin typeface="Century Gothic"/>
              </a:rPr>
              <a:t> </a:t>
            </a:r>
            <a:r>
              <a:rPr lang="fr-FR" sz="1600" dirty="0">
                <a:solidFill>
                  <a:schemeClr val="accent1"/>
                </a:solidFill>
                <a:latin typeface="Century Gothic"/>
              </a:rPr>
              <a:t>Taunus 2000</a:t>
            </a:r>
            <a:r>
              <a:rPr lang="fr-FR" sz="1600" dirty="0">
                <a:latin typeface="Century Gothic"/>
              </a:rPr>
              <a:t> ont le même profil</a:t>
            </a:r>
          </a:p>
          <a:p>
            <a:pPr lvl="1" algn="just">
              <a:buFont typeface="Courier New" panose="02070309020205020404" pitchFamily="49" charset="0"/>
              <a:buChar char="o"/>
            </a:pPr>
            <a:r>
              <a:rPr lang="fr-FR" sz="1600" dirty="0">
                <a:latin typeface="Century Gothic"/>
              </a:rPr>
              <a:t>la </a:t>
            </a:r>
            <a:r>
              <a:rPr lang="fr-FR" sz="1600" dirty="0">
                <a:solidFill>
                  <a:schemeClr val="accent1"/>
                </a:solidFill>
                <a:latin typeface="Century Gothic"/>
              </a:rPr>
              <a:t>Renault 30 </a:t>
            </a:r>
            <a:r>
              <a:rPr lang="fr-FR" sz="1600" dirty="0">
                <a:latin typeface="Century Gothic"/>
              </a:rPr>
              <a:t>et la </a:t>
            </a:r>
            <a:r>
              <a:rPr lang="fr-FR" sz="1600" dirty="0">
                <a:solidFill>
                  <a:schemeClr val="accent1"/>
                </a:solidFill>
                <a:latin typeface="Century Gothic"/>
              </a:rPr>
              <a:t>Toyota Corolla </a:t>
            </a:r>
            <a:r>
              <a:rPr lang="fr-FR" sz="1600" dirty="0">
                <a:latin typeface="Century Gothic"/>
              </a:rPr>
              <a:t>ont des profils opposés</a:t>
            </a:r>
          </a:p>
          <a:p>
            <a:pPr marL="247650" lvl="1" indent="0" algn="just">
              <a:buNone/>
            </a:pPr>
            <a:endParaRPr lang="fr-FR" sz="1800" dirty="0">
              <a:latin typeface="Century Gothic"/>
            </a:endParaRPr>
          </a:p>
        </p:txBody>
      </p:sp>
      <p:sp>
        <p:nvSpPr>
          <p:cNvPr id="4" name="Slide Number Placeholder 3"/>
          <p:cNvSpPr>
            <a:spLocks noGrp="1"/>
          </p:cNvSpPr>
          <p:nvPr>
            <p:ph type="sldNum" sz="quarter" idx="12"/>
          </p:nvPr>
        </p:nvSpPr>
        <p:spPr/>
        <p:txBody>
          <a:bodyPr/>
          <a:lstStyle/>
          <a:p>
            <a:fld id="{1B2081C2-6B42-489A-B82A-A5256D871A54}" type="slidenum">
              <a:rPr lang="fr-FR" smtClean="0">
                <a:latin typeface="Century Gothic"/>
                <a:cs typeface="Century Gothic"/>
              </a:rPr>
              <a:pPr/>
              <a:t>6</a:t>
            </a:fld>
            <a:endParaRPr lang="fr-FR" dirty="0">
              <a:latin typeface="Century Gothic"/>
              <a:cs typeface="Century Gothic"/>
            </a:endParaRPr>
          </a:p>
        </p:txBody>
      </p:sp>
      <p:sp>
        <p:nvSpPr>
          <p:cNvPr id="5" name="TextBox 4"/>
          <p:cNvSpPr txBox="1"/>
          <p:nvPr/>
        </p:nvSpPr>
        <p:spPr>
          <a:xfrm>
            <a:off x="2425700" y="6832600"/>
            <a:ext cx="184666" cy="369332"/>
          </a:xfrm>
          <a:prstGeom prst="rect">
            <a:avLst/>
          </a:prstGeom>
          <a:noFill/>
        </p:spPr>
        <p:txBody>
          <a:bodyPr wrap="none" rtlCol="0">
            <a:spAutoFit/>
          </a:bodyPr>
          <a:lstStyle/>
          <a:p>
            <a:endParaRPr lang="en-US"/>
          </a:p>
        </p:txBody>
      </p:sp>
      <p:pic>
        <p:nvPicPr>
          <p:cNvPr id="8" name="Image 7">
            <a:extLst>
              <a:ext uri="{FF2B5EF4-FFF2-40B4-BE49-F238E27FC236}">
                <a16:creationId xmlns:a16="http://schemas.microsoft.com/office/drawing/2014/main" id="{F757B0BD-3572-AF4D-B048-287BF7083328}"/>
              </a:ext>
            </a:extLst>
          </p:cNvPr>
          <p:cNvPicPr>
            <a:picLocks noChangeAspect="1"/>
          </p:cNvPicPr>
          <p:nvPr/>
        </p:nvPicPr>
        <p:blipFill>
          <a:blip r:embed="rId3"/>
          <a:stretch>
            <a:fillRect/>
          </a:stretch>
        </p:blipFill>
        <p:spPr>
          <a:xfrm>
            <a:off x="2835798" y="3038752"/>
            <a:ext cx="3240911" cy="3359192"/>
          </a:xfrm>
          <a:prstGeom prst="rect">
            <a:avLst/>
          </a:prstGeom>
        </p:spPr>
      </p:pic>
      <p:pic>
        <p:nvPicPr>
          <p:cNvPr id="11" name="Image 10">
            <a:extLst>
              <a:ext uri="{FF2B5EF4-FFF2-40B4-BE49-F238E27FC236}">
                <a16:creationId xmlns:a16="http://schemas.microsoft.com/office/drawing/2014/main" id="{66D3927B-D25D-0B4A-A542-451BBE540B2A}"/>
              </a:ext>
            </a:extLst>
          </p:cNvPr>
          <p:cNvPicPr>
            <a:picLocks noChangeAspect="1"/>
          </p:cNvPicPr>
          <p:nvPr/>
        </p:nvPicPr>
        <p:blipFill>
          <a:blip r:embed="rId4"/>
          <a:stretch>
            <a:fillRect/>
          </a:stretch>
        </p:blipFill>
        <p:spPr>
          <a:xfrm>
            <a:off x="6760060" y="1156553"/>
            <a:ext cx="2309508" cy="3098226"/>
          </a:xfrm>
          <a:prstGeom prst="rect">
            <a:avLst/>
          </a:prstGeom>
        </p:spPr>
      </p:pic>
    </p:spTree>
    <p:extLst>
      <p:ext uri="{BB962C8B-B14F-4D97-AF65-F5344CB8AC3E}">
        <p14:creationId xmlns:p14="http://schemas.microsoft.com/office/powerpoint/2010/main" val="2061761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base">
              <a:spcAft>
                <a:spcPct val="0"/>
              </a:spcAft>
              <a:defRPr/>
            </a:pPr>
            <a:r>
              <a:rPr lang="fr-FR" sz="3100" b="1" dirty="0">
                <a:latin typeface="Century Gothic"/>
                <a:cs typeface="Century Gothic"/>
              </a:rPr>
              <a:t>Réduction de dimensions : Exemple</a:t>
            </a:r>
          </a:p>
        </p:txBody>
      </p:sp>
      <p:sp>
        <p:nvSpPr>
          <p:cNvPr id="3" name="Content Placeholder 2"/>
          <p:cNvSpPr>
            <a:spLocks noGrp="1"/>
          </p:cNvSpPr>
          <p:nvPr>
            <p:ph idx="1"/>
          </p:nvPr>
        </p:nvSpPr>
        <p:spPr>
          <a:xfrm>
            <a:off x="243068" y="1237575"/>
            <a:ext cx="4352080" cy="4769686"/>
          </a:xfrm>
        </p:spPr>
        <p:txBody>
          <a:bodyPr>
            <a:normAutofit/>
          </a:bodyPr>
          <a:lstStyle/>
          <a:p>
            <a:pPr algn="just">
              <a:buFont typeface="Arial" panose="020B0604020202020204" pitchFamily="34" charset="0"/>
              <a:buChar char="•"/>
            </a:pPr>
            <a:r>
              <a:rPr lang="fr-FR" sz="1800" dirty="0">
                <a:latin typeface="Century Gothic"/>
              </a:rPr>
              <a:t>Si on prend en compte la totalité des 6 variables</a:t>
            </a:r>
          </a:p>
          <a:p>
            <a:pPr lvl="1" algn="just">
              <a:buFont typeface="Courier New" panose="02070309020205020404" pitchFamily="49" charset="0"/>
              <a:buChar char="o"/>
            </a:pPr>
            <a:r>
              <a:rPr lang="fr-FR" sz="1600" dirty="0">
                <a:latin typeface="Century Gothic"/>
              </a:rPr>
              <a:t>Très difficile de surveiller différents cadrans en même temps. </a:t>
            </a:r>
          </a:p>
          <a:p>
            <a:pPr lvl="1" algn="just">
              <a:buFont typeface="Courier New" panose="02070309020205020404" pitchFamily="49" charset="0"/>
              <a:buChar char="o"/>
            </a:pPr>
            <a:r>
              <a:rPr lang="fr-FR" sz="1600" dirty="0">
                <a:latin typeface="Century Gothic"/>
              </a:rPr>
              <a:t>Peut être utilisé pour déceler des points atypiques (</a:t>
            </a:r>
            <a:r>
              <a:rPr lang="fr-FR" sz="1600" dirty="0" err="1">
                <a:latin typeface="Century Gothic"/>
              </a:rPr>
              <a:t>outliers</a:t>
            </a:r>
            <a:r>
              <a:rPr lang="fr-FR" sz="1600" dirty="0">
                <a:latin typeface="Century Gothic"/>
              </a:rPr>
              <a:t>, anomalies, ...)</a:t>
            </a:r>
          </a:p>
          <a:p>
            <a:pPr lvl="2" algn="just">
              <a:buFont typeface="Arial" panose="020B0604020202020204" pitchFamily="34" charset="0"/>
              <a:buChar char="•"/>
            </a:pPr>
            <a:r>
              <a:rPr lang="fr-FR" sz="1400" b="1" dirty="0">
                <a:latin typeface="Century Gothic"/>
              </a:rPr>
              <a:t>Exemple</a:t>
            </a:r>
            <a:r>
              <a:rPr lang="fr-FR" sz="1400" dirty="0">
                <a:latin typeface="Century Gothic"/>
              </a:rPr>
              <a:t> : la </a:t>
            </a:r>
            <a:r>
              <a:rPr lang="fr-FR" sz="1400" b="1" dirty="0">
                <a:solidFill>
                  <a:schemeClr val="accent1"/>
                </a:solidFill>
                <a:latin typeface="Century Gothic"/>
              </a:rPr>
              <a:t>Renault 30</a:t>
            </a:r>
            <a:endParaRPr lang="fr-FR" sz="1400" b="1" dirty="0">
              <a:latin typeface="Century Gothic"/>
            </a:endParaRPr>
          </a:p>
          <a:p>
            <a:pPr marL="247650" lvl="1" indent="0" algn="just">
              <a:buNone/>
            </a:pPr>
            <a:endParaRPr lang="fr-FR" sz="1800" dirty="0">
              <a:latin typeface="Century Gothic"/>
            </a:endParaRPr>
          </a:p>
        </p:txBody>
      </p:sp>
      <p:sp>
        <p:nvSpPr>
          <p:cNvPr id="4" name="Slide Number Placeholder 3"/>
          <p:cNvSpPr>
            <a:spLocks noGrp="1"/>
          </p:cNvSpPr>
          <p:nvPr>
            <p:ph type="sldNum" sz="quarter" idx="12"/>
          </p:nvPr>
        </p:nvSpPr>
        <p:spPr/>
        <p:txBody>
          <a:bodyPr/>
          <a:lstStyle/>
          <a:p>
            <a:fld id="{1B2081C2-6B42-489A-B82A-A5256D871A54}" type="slidenum">
              <a:rPr lang="fr-FR" smtClean="0">
                <a:latin typeface="Century Gothic"/>
                <a:cs typeface="Century Gothic"/>
              </a:rPr>
              <a:pPr/>
              <a:t>7</a:t>
            </a:fld>
            <a:endParaRPr lang="fr-FR" dirty="0">
              <a:latin typeface="Century Gothic"/>
              <a:cs typeface="Century Gothic"/>
            </a:endParaRPr>
          </a:p>
        </p:txBody>
      </p:sp>
      <p:sp>
        <p:nvSpPr>
          <p:cNvPr id="5" name="TextBox 4"/>
          <p:cNvSpPr txBox="1"/>
          <p:nvPr/>
        </p:nvSpPr>
        <p:spPr>
          <a:xfrm>
            <a:off x="2425700" y="6832600"/>
            <a:ext cx="184666" cy="369332"/>
          </a:xfrm>
          <a:prstGeom prst="rect">
            <a:avLst/>
          </a:prstGeom>
          <a:noFill/>
        </p:spPr>
        <p:txBody>
          <a:bodyPr wrap="none" rtlCol="0">
            <a:spAutoFit/>
          </a:bodyPr>
          <a:lstStyle/>
          <a:p>
            <a:endParaRPr lang="en-US"/>
          </a:p>
        </p:txBody>
      </p:sp>
      <p:pic>
        <p:nvPicPr>
          <p:cNvPr id="10" name="Image 9">
            <a:extLst>
              <a:ext uri="{FF2B5EF4-FFF2-40B4-BE49-F238E27FC236}">
                <a16:creationId xmlns:a16="http://schemas.microsoft.com/office/drawing/2014/main" id="{41D83020-23C8-3243-B999-DFA419F7650C}"/>
              </a:ext>
            </a:extLst>
          </p:cNvPr>
          <p:cNvPicPr>
            <a:picLocks noChangeAspect="1"/>
          </p:cNvPicPr>
          <p:nvPr/>
        </p:nvPicPr>
        <p:blipFill>
          <a:blip r:embed="rId3"/>
          <a:stretch>
            <a:fillRect/>
          </a:stretch>
        </p:blipFill>
        <p:spPr>
          <a:xfrm>
            <a:off x="4595149" y="1468292"/>
            <a:ext cx="4548851" cy="4634463"/>
          </a:xfrm>
          <a:prstGeom prst="rect">
            <a:avLst/>
          </a:prstGeom>
        </p:spPr>
      </p:pic>
      <p:pic>
        <p:nvPicPr>
          <p:cNvPr id="14" name="Image 13">
            <a:extLst>
              <a:ext uri="{FF2B5EF4-FFF2-40B4-BE49-F238E27FC236}">
                <a16:creationId xmlns:a16="http://schemas.microsoft.com/office/drawing/2014/main" id="{4345AD7C-6C77-164E-8776-035C5A06A6C3}"/>
              </a:ext>
            </a:extLst>
          </p:cNvPr>
          <p:cNvPicPr>
            <a:picLocks noChangeAspect="1"/>
          </p:cNvPicPr>
          <p:nvPr/>
        </p:nvPicPr>
        <p:blipFill>
          <a:blip r:embed="rId4"/>
          <a:stretch>
            <a:fillRect/>
          </a:stretch>
        </p:blipFill>
        <p:spPr>
          <a:xfrm>
            <a:off x="5011316" y="1305330"/>
            <a:ext cx="3675484" cy="178632"/>
          </a:xfrm>
          <a:prstGeom prst="rect">
            <a:avLst/>
          </a:prstGeom>
        </p:spPr>
      </p:pic>
    </p:spTree>
    <p:extLst>
      <p:ext uri="{BB962C8B-B14F-4D97-AF65-F5344CB8AC3E}">
        <p14:creationId xmlns:p14="http://schemas.microsoft.com/office/powerpoint/2010/main" val="3967741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base">
              <a:spcAft>
                <a:spcPct val="0"/>
              </a:spcAft>
              <a:defRPr/>
            </a:pPr>
            <a:r>
              <a:rPr lang="fr-FR" sz="3100" b="1" dirty="0">
                <a:latin typeface="Century Gothic"/>
                <a:cs typeface="Century Gothic"/>
              </a:rPr>
              <a:t>Réduction de dimensions : Exemple</a:t>
            </a:r>
          </a:p>
        </p:txBody>
      </p:sp>
      <p:sp>
        <p:nvSpPr>
          <p:cNvPr id="3" name="Content Placeholder 2"/>
          <p:cNvSpPr>
            <a:spLocks noGrp="1"/>
          </p:cNvSpPr>
          <p:nvPr>
            <p:ph idx="1"/>
          </p:nvPr>
        </p:nvSpPr>
        <p:spPr>
          <a:xfrm>
            <a:off x="243068" y="1237575"/>
            <a:ext cx="8588416" cy="4769686"/>
          </a:xfrm>
        </p:spPr>
        <p:txBody>
          <a:bodyPr>
            <a:normAutofit/>
          </a:bodyPr>
          <a:lstStyle/>
          <a:p>
            <a:pPr algn="just">
              <a:buFont typeface="Arial" panose="020B0604020202020204" pitchFamily="34" charset="0"/>
              <a:buChar char="•"/>
            </a:pPr>
            <a:r>
              <a:rPr lang="fr-FR" sz="2600" dirty="0">
                <a:solidFill>
                  <a:schemeClr val="accent1"/>
                </a:solidFill>
                <a:latin typeface="Century Gothic" panose="020B0502020202020204" pitchFamily="34" charset="0"/>
              </a:rPr>
              <a:t>Solution : </a:t>
            </a:r>
          </a:p>
          <a:p>
            <a:pPr marL="527050" lvl="2" indent="-342900" algn="just">
              <a:buFont typeface="Arial" panose="020B0604020202020204" pitchFamily="34" charset="0"/>
              <a:buChar char="•"/>
            </a:pPr>
            <a:r>
              <a:rPr lang="fr-FR" sz="2000" b="1" dirty="0">
                <a:latin typeface="Century Gothic"/>
              </a:rPr>
              <a:t>Construire un système de représentation de dimension réduite </a:t>
            </a:r>
            <a:r>
              <a:rPr lang="fr-FR" sz="2000" b="1" dirty="0">
                <a:solidFill>
                  <a:schemeClr val="accent1"/>
                </a:solidFill>
                <a:latin typeface="Century Gothic"/>
              </a:rPr>
              <a:t>(q &lt;&lt; p) </a:t>
            </a:r>
            <a:r>
              <a:rPr lang="fr-FR" sz="2000" b="1" dirty="0">
                <a:latin typeface="Century Gothic"/>
              </a:rPr>
              <a:t>qui </a:t>
            </a:r>
            <a:r>
              <a:rPr lang="fr-FR" sz="2000" b="1" dirty="0">
                <a:solidFill>
                  <a:schemeClr val="accent1"/>
                </a:solidFill>
                <a:latin typeface="Century Gothic"/>
              </a:rPr>
              <a:t>préserve les distances </a:t>
            </a:r>
            <a:r>
              <a:rPr lang="fr-FR" sz="2000" b="1" dirty="0">
                <a:latin typeface="Century Gothic"/>
              </a:rPr>
              <a:t>entre les individus.</a:t>
            </a:r>
          </a:p>
          <a:p>
            <a:pPr marL="527050" lvl="2" indent="-342900" algn="just">
              <a:buFont typeface="Arial" panose="020B0604020202020204" pitchFamily="34" charset="0"/>
              <a:buChar char="•"/>
            </a:pPr>
            <a:endParaRPr lang="fr-FR" sz="2000" b="1" dirty="0">
              <a:latin typeface="Century Gothic"/>
            </a:endParaRPr>
          </a:p>
          <a:p>
            <a:pPr marL="184150" lvl="2" indent="0" algn="just">
              <a:buNone/>
            </a:pPr>
            <a:r>
              <a:rPr lang="fr-FR" sz="2000" b="1" dirty="0">
                <a:latin typeface="Century Gothic"/>
              </a:rPr>
              <a:t> </a:t>
            </a:r>
          </a:p>
          <a:p>
            <a:pPr marL="527050" lvl="2" indent="-342900" algn="just">
              <a:buFont typeface="Arial" panose="020B0604020202020204" pitchFamily="34" charset="0"/>
              <a:buChar char="•"/>
            </a:pPr>
            <a:r>
              <a:rPr lang="fr-FR" sz="2000" b="1" dirty="0">
                <a:latin typeface="Century Gothic"/>
              </a:rPr>
              <a:t>On peut la voir comme une </a:t>
            </a:r>
            <a:r>
              <a:rPr lang="fr-FR" sz="2000" b="1" dirty="0">
                <a:solidFill>
                  <a:schemeClr val="accent1"/>
                </a:solidFill>
                <a:latin typeface="Century Gothic"/>
              </a:rPr>
              <a:t>compression avec perte contrôlée </a:t>
            </a:r>
            <a:r>
              <a:rPr lang="fr-FR" sz="2000" b="1" dirty="0">
                <a:latin typeface="Century Gothic"/>
              </a:rPr>
              <a:t>de l’information. </a:t>
            </a:r>
            <a:endParaRPr lang="fr-FR" sz="2300" b="1" dirty="0">
              <a:latin typeface="Century Gothic"/>
            </a:endParaRPr>
          </a:p>
          <a:p>
            <a:pPr algn="just">
              <a:buFont typeface="Arial" panose="020B0604020202020204" pitchFamily="34" charset="0"/>
              <a:buChar char="•"/>
            </a:pPr>
            <a:r>
              <a:rPr lang="fr-FR" sz="2600" dirty="0">
                <a:solidFill>
                  <a:schemeClr val="accent1"/>
                </a:solidFill>
                <a:latin typeface="Century Gothic" panose="020B0502020202020204" pitchFamily="34" charset="0"/>
              </a:rPr>
              <a:t>Un point clé : </a:t>
            </a:r>
          </a:p>
          <a:p>
            <a:pPr marL="527050" lvl="2" indent="-342900" algn="just">
              <a:buFont typeface="Arial" panose="020B0604020202020204" pitchFamily="34" charset="0"/>
              <a:buChar char="•"/>
            </a:pPr>
            <a:r>
              <a:rPr lang="fr-FR" sz="2000" b="1" dirty="0">
                <a:latin typeface="Century Gothic"/>
              </a:rPr>
              <a:t>La  distance entre l’ensemble des individus deux à deux, </a:t>
            </a:r>
          </a:p>
          <a:p>
            <a:pPr marL="796925" lvl="3" indent="-342900" algn="just">
              <a:buFont typeface="Arial" panose="020B0604020202020204" pitchFamily="34" charset="0"/>
              <a:buChar char="•"/>
            </a:pPr>
            <a:r>
              <a:rPr lang="fr-FR" sz="1900" b="1" dirty="0">
                <a:latin typeface="Century Gothic"/>
              </a:rPr>
              <a:t>Dite aussi l'inertie du nuage de points dans l’espace original. Elle traduit la quantité d’information disponible. </a:t>
            </a:r>
          </a:p>
          <a:p>
            <a:pPr marL="247650" lvl="1" indent="0" algn="just">
              <a:buNone/>
            </a:pPr>
            <a:endParaRPr lang="fr-FR" sz="2000" dirty="0">
              <a:latin typeface="Century Gothic" panose="020B0502020202020204" pitchFamily="34" charset="0"/>
            </a:endParaRPr>
          </a:p>
        </p:txBody>
      </p:sp>
      <p:sp>
        <p:nvSpPr>
          <p:cNvPr id="4" name="Slide Number Placeholder 3"/>
          <p:cNvSpPr>
            <a:spLocks noGrp="1"/>
          </p:cNvSpPr>
          <p:nvPr>
            <p:ph type="sldNum" sz="quarter" idx="12"/>
          </p:nvPr>
        </p:nvSpPr>
        <p:spPr/>
        <p:txBody>
          <a:bodyPr/>
          <a:lstStyle/>
          <a:p>
            <a:fld id="{1B2081C2-6B42-489A-B82A-A5256D871A54}" type="slidenum">
              <a:rPr lang="fr-FR" smtClean="0">
                <a:latin typeface="Century Gothic"/>
                <a:cs typeface="Century Gothic"/>
              </a:rPr>
              <a:pPr/>
              <a:t>8</a:t>
            </a:fld>
            <a:endParaRPr lang="fr-FR" dirty="0">
              <a:latin typeface="Century Gothic"/>
              <a:cs typeface="Century Gothic"/>
            </a:endParaRPr>
          </a:p>
        </p:txBody>
      </p:sp>
      <p:sp>
        <p:nvSpPr>
          <p:cNvPr id="5" name="TextBox 4"/>
          <p:cNvSpPr txBox="1"/>
          <p:nvPr/>
        </p:nvSpPr>
        <p:spPr>
          <a:xfrm>
            <a:off x="2425700" y="6832600"/>
            <a:ext cx="184666" cy="369332"/>
          </a:xfrm>
          <a:prstGeom prst="rect">
            <a:avLst/>
          </a:prstGeom>
          <a:noFill/>
        </p:spPr>
        <p:txBody>
          <a:bodyPr wrap="none" rtlCol="0">
            <a:spAutoFit/>
          </a:bodyPr>
          <a:lstStyle/>
          <a:p>
            <a:endParaRPr lang="en-US"/>
          </a:p>
        </p:txBody>
      </p:sp>
      <p:pic>
        <p:nvPicPr>
          <p:cNvPr id="7" name="Image 6">
            <a:extLst>
              <a:ext uri="{FF2B5EF4-FFF2-40B4-BE49-F238E27FC236}">
                <a16:creationId xmlns:a16="http://schemas.microsoft.com/office/drawing/2014/main" id="{BB3F50E7-35EE-0141-8917-F58CF5CD7685}"/>
              </a:ext>
            </a:extLst>
          </p:cNvPr>
          <p:cNvPicPr>
            <a:picLocks noChangeAspect="1"/>
          </p:cNvPicPr>
          <p:nvPr/>
        </p:nvPicPr>
        <p:blipFill>
          <a:blip r:embed="rId3"/>
          <a:stretch>
            <a:fillRect/>
          </a:stretch>
        </p:blipFill>
        <p:spPr>
          <a:xfrm>
            <a:off x="3541853" y="2360608"/>
            <a:ext cx="1783236" cy="739138"/>
          </a:xfrm>
          <a:prstGeom prst="rect">
            <a:avLst/>
          </a:prstGeom>
        </p:spPr>
      </p:pic>
      <p:pic>
        <p:nvPicPr>
          <p:cNvPr id="9" name="Image 8">
            <a:extLst>
              <a:ext uri="{FF2B5EF4-FFF2-40B4-BE49-F238E27FC236}">
                <a16:creationId xmlns:a16="http://schemas.microsoft.com/office/drawing/2014/main" id="{26B5BB5F-5A6F-DE42-858A-03E3686CAC5E}"/>
              </a:ext>
            </a:extLst>
          </p:cNvPr>
          <p:cNvPicPr>
            <a:picLocks noChangeAspect="1"/>
          </p:cNvPicPr>
          <p:nvPr/>
        </p:nvPicPr>
        <p:blipFill>
          <a:blip r:embed="rId4"/>
          <a:stretch>
            <a:fillRect/>
          </a:stretch>
        </p:blipFill>
        <p:spPr>
          <a:xfrm>
            <a:off x="1701478" y="5367720"/>
            <a:ext cx="2442258" cy="814086"/>
          </a:xfrm>
          <a:prstGeom prst="rect">
            <a:avLst/>
          </a:prstGeom>
        </p:spPr>
      </p:pic>
      <p:pic>
        <p:nvPicPr>
          <p:cNvPr id="12" name="Image 11">
            <a:extLst>
              <a:ext uri="{FF2B5EF4-FFF2-40B4-BE49-F238E27FC236}">
                <a16:creationId xmlns:a16="http://schemas.microsoft.com/office/drawing/2014/main" id="{B62BDEDE-B790-D542-8440-E73412B4F744}"/>
              </a:ext>
            </a:extLst>
          </p:cNvPr>
          <p:cNvPicPr>
            <a:picLocks noChangeAspect="1"/>
          </p:cNvPicPr>
          <p:nvPr/>
        </p:nvPicPr>
        <p:blipFill>
          <a:blip r:embed="rId5"/>
          <a:stretch>
            <a:fillRect/>
          </a:stretch>
        </p:blipFill>
        <p:spPr>
          <a:xfrm>
            <a:off x="5660675" y="5331299"/>
            <a:ext cx="1838125" cy="886927"/>
          </a:xfrm>
          <a:prstGeom prst="rect">
            <a:avLst/>
          </a:prstGeom>
        </p:spPr>
      </p:pic>
    </p:spTree>
    <p:extLst>
      <p:ext uri="{BB962C8B-B14F-4D97-AF65-F5344CB8AC3E}">
        <p14:creationId xmlns:p14="http://schemas.microsoft.com/office/powerpoint/2010/main" val="933831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base">
              <a:spcAft>
                <a:spcPct val="0"/>
              </a:spcAft>
              <a:defRPr/>
            </a:pPr>
            <a:r>
              <a:rPr lang="fr-FR" sz="3100" b="1" dirty="0">
                <a:latin typeface="Century Gothic"/>
                <a:cs typeface="Century Gothic"/>
              </a:rPr>
              <a:t>Réduction de dimensions : Exemple</a:t>
            </a:r>
          </a:p>
        </p:txBody>
      </p:sp>
      <p:sp>
        <p:nvSpPr>
          <p:cNvPr id="3" name="Content Placeholder 2"/>
          <p:cNvSpPr>
            <a:spLocks noGrp="1"/>
          </p:cNvSpPr>
          <p:nvPr>
            <p:ph idx="1"/>
          </p:nvPr>
        </p:nvSpPr>
        <p:spPr>
          <a:xfrm>
            <a:off x="98384" y="1319856"/>
            <a:ext cx="8588416" cy="2256721"/>
          </a:xfrm>
        </p:spPr>
        <p:txBody>
          <a:bodyPr>
            <a:normAutofit/>
          </a:bodyPr>
          <a:lstStyle/>
          <a:p>
            <a:pPr marL="342900" lvl="1" indent="-342900" algn="just">
              <a:buFont typeface="Arial" panose="020B0604020202020204" pitchFamily="34" charset="0"/>
              <a:buChar char="•"/>
            </a:pPr>
            <a:r>
              <a:rPr lang="fr-FR" sz="2200" b="1" dirty="0">
                <a:latin typeface="Century Gothic"/>
              </a:rPr>
              <a:t>L’</a:t>
            </a:r>
            <a:r>
              <a:rPr lang="fr-FR" sz="2200" b="1" dirty="0">
                <a:solidFill>
                  <a:schemeClr val="accent1"/>
                </a:solidFill>
                <a:latin typeface="Century Gothic"/>
              </a:rPr>
              <a:t>inertie</a:t>
            </a:r>
            <a:r>
              <a:rPr lang="fr-FR" sz="2200" b="1" dirty="0">
                <a:latin typeface="Century Gothic"/>
              </a:rPr>
              <a:t> indique la dispersion autour du centre de gravité : c’est une </a:t>
            </a:r>
            <a:r>
              <a:rPr lang="fr-FR" sz="2200" b="1" dirty="0">
                <a:solidFill>
                  <a:schemeClr val="accent1"/>
                </a:solidFill>
                <a:latin typeface="Century Gothic"/>
              </a:rPr>
              <a:t>variance multidimensionnelle </a:t>
            </a:r>
            <a:r>
              <a:rPr lang="fr-FR" sz="2200" b="1" dirty="0">
                <a:latin typeface="Century Gothic"/>
              </a:rPr>
              <a:t>(calculée sur toutes les dimensions) </a:t>
            </a:r>
          </a:p>
          <a:p>
            <a:pPr marL="247650" lvl="1" indent="0" algn="just">
              <a:buNone/>
            </a:pPr>
            <a:endParaRPr lang="fr-FR" sz="2000" dirty="0">
              <a:latin typeface="Century Gothic" panose="020B0502020202020204" pitchFamily="34" charset="0"/>
            </a:endParaRPr>
          </a:p>
        </p:txBody>
      </p:sp>
      <p:sp>
        <p:nvSpPr>
          <p:cNvPr id="4" name="Slide Number Placeholder 3"/>
          <p:cNvSpPr>
            <a:spLocks noGrp="1"/>
          </p:cNvSpPr>
          <p:nvPr>
            <p:ph type="sldNum" sz="quarter" idx="12"/>
          </p:nvPr>
        </p:nvSpPr>
        <p:spPr/>
        <p:txBody>
          <a:bodyPr/>
          <a:lstStyle/>
          <a:p>
            <a:fld id="{1B2081C2-6B42-489A-B82A-A5256D871A54}" type="slidenum">
              <a:rPr lang="fr-FR" smtClean="0">
                <a:latin typeface="Century Gothic"/>
                <a:cs typeface="Century Gothic"/>
              </a:rPr>
              <a:pPr/>
              <a:t>9</a:t>
            </a:fld>
            <a:endParaRPr lang="fr-FR" dirty="0">
              <a:latin typeface="Century Gothic"/>
              <a:cs typeface="Century Gothic"/>
            </a:endParaRPr>
          </a:p>
        </p:txBody>
      </p:sp>
      <p:sp>
        <p:nvSpPr>
          <p:cNvPr id="5" name="TextBox 4"/>
          <p:cNvSpPr txBox="1"/>
          <p:nvPr/>
        </p:nvSpPr>
        <p:spPr>
          <a:xfrm>
            <a:off x="2425700" y="6832600"/>
            <a:ext cx="184666" cy="369332"/>
          </a:xfrm>
          <a:prstGeom prst="rect">
            <a:avLst/>
          </a:prstGeom>
          <a:noFill/>
        </p:spPr>
        <p:txBody>
          <a:bodyPr wrap="none" rtlCol="0">
            <a:spAutoFit/>
          </a:bodyPr>
          <a:lstStyle/>
          <a:p>
            <a:endParaRPr lang="en-US"/>
          </a:p>
        </p:txBody>
      </p:sp>
      <p:pic>
        <p:nvPicPr>
          <p:cNvPr id="8" name="Image 7">
            <a:extLst>
              <a:ext uri="{FF2B5EF4-FFF2-40B4-BE49-F238E27FC236}">
                <a16:creationId xmlns:a16="http://schemas.microsoft.com/office/drawing/2014/main" id="{775ACB76-D72C-324C-A968-3D439D3502E4}"/>
              </a:ext>
            </a:extLst>
          </p:cNvPr>
          <p:cNvPicPr>
            <a:picLocks noChangeAspect="1"/>
          </p:cNvPicPr>
          <p:nvPr/>
        </p:nvPicPr>
        <p:blipFill rotWithShape="1">
          <a:blip r:embed="rId3"/>
          <a:srcRect b="1176"/>
          <a:stretch/>
        </p:blipFill>
        <p:spPr>
          <a:xfrm>
            <a:off x="659757" y="2691284"/>
            <a:ext cx="4253696" cy="3325216"/>
          </a:xfrm>
          <a:prstGeom prst="rect">
            <a:avLst/>
          </a:prstGeom>
        </p:spPr>
      </p:pic>
      <p:sp>
        <p:nvSpPr>
          <p:cNvPr id="10" name="Rectangle 9">
            <a:extLst>
              <a:ext uri="{FF2B5EF4-FFF2-40B4-BE49-F238E27FC236}">
                <a16:creationId xmlns:a16="http://schemas.microsoft.com/office/drawing/2014/main" id="{66E6C28F-C7C6-E240-83AB-C35C1C6C9D08}"/>
              </a:ext>
            </a:extLst>
          </p:cNvPr>
          <p:cNvSpPr/>
          <p:nvPr/>
        </p:nvSpPr>
        <p:spPr>
          <a:xfrm>
            <a:off x="5052349" y="3519913"/>
            <a:ext cx="3634451" cy="1446550"/>
          </a:xfrm>
          <a:prstGeom prst="rect">
            <a:avLst/>
          </a:prstGeom>
        </p:spPr>
        <p:txBody>
          <a:bodyPr wrap="square">
            <a:spAutoFit/>
          </a:bodyPr>
          <a:lstStyle/>
          <a:p>
            <a:pPr marL="0" lvl="1" algn="just"/>
            <a:r>
              <a:rPr lang="fr-FR" sz="2200" b="1" dirty="0">
                <a:solidFill>
                  <a:schemeClr val="accent1"/>
                </a:solidFill>
                <a:latin typeface="Century Gothic"/>
              </a:rPr>
              <a:t>Il faut préserver au mieux cette inertie (variance) sur le nouvelle espace à créer</a:t>
            </a:r>
          </a:p>
        </p:txBody>
      </p:sp>
    </p:spTree>
    <p:extLst>
      <p:ext uri="{BB962C8B-B14F-4D97-AF65-F5344CB8AC3E}">
        <p14:creationId xmlns:p14="http://schemas.microsoft.com/office/powerpoint/2010/main" val="3046442999"/>
      </p:ext>
    </p:extLst>
  </p:cSld>
  <p:clrMapOvr>
    <a:masterClrMapping/>
  </p:clrMapOvr>
</p:sld>
</file>

<file path=ppt/theme/theme1.xml><?xml version="1.0" encoding="utf-8"?>
<a:theme xmlns:a="http://schemas.openxmlformats.org/drawingml/2006/main" name="theme_LIRIS_2014">
  <a:themeElements>
    <a:clrScheme name="LIRIS 2014">
      <a:dk1>
        <a:srgbClr val="184A7C"/>
      </a:dk1>
      <a:lt1>
        <a:sysClr val="window" lastClr="FFFFFF"/>
      </a:lt1>
      <a:dk2>
        <a:srgbClr val="727CA1"/>
      </a:dk2>
      <a:lt2>
        <a:srgbClr val="EEECE1"/>
      </a:lt2>
      <a:accent1>
        <a:srgbClr val="B5397D"/>
      </a:accent1>
      <a:accent2>
        <a:srgbClr val="B8B90C"/>
      </a:accent2>
      <a:accent3>
        <a:srgbClr val="9571AB"/>
      </a:accent3>
      <a:accent4>
        <a:srgbClr val="A0C7E7"/>
      </a:accent4>
      <a:accent5>
        <a:srgbClr val="368AD2"/>
      </a:accent5>
      <a:accent6>
        <a:srgbClr val="FF8D40"/>
      </a:accent6>
      <a:hlink>
        <a:srgbClr val="B5397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_LIRIS_2014.potx" id="{965192A2-2557-4688-9812-8B143CC40D6E}" vid="{18E7A908-CD14-4657-84B3-2D461FBE0DB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28767</TotalTime>
  <Words>2475</Words>
  <Application>Microsoft Macintosh PowerPoint</Application>
  <PresentationFormat>Affichage à l'écran (4:3)</PresentationFormat>
  <Paragraphs>248</Paragraphs>
  <Slides>31</Slides>
  <Notes>28</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31</vt:i4>
      </vt:variant>
    </vt:vector>
  </HeadingPairs>
  <TitlesOfParts>
    <vt:vector size="43" baseType="lpstr">
      <vt:lpstr>微軟正黑體</vt:lpstr>
      <vt:lpstr>ＭＳ Ｐゴシック</vt:lpstr>
      <vt:lpstr>宋体</vt:lpstr>
      <vt:lpstr>ヒラギノ角ゴ ProN W3</vt:lpstr>
      <vt:lpstr>Arial</vt:lpstr>
      <vt:lpstr>Calibri</vt:lpstr>
      <vt:lpstr>Cambria Math</vt:lpstr>
      <vt:lpstr>Century Gothic</vt:lpstr>
      <vt:lpstr>Courier New</vt:lpstr>
      <vt:lpstr>Gill Sans</vt:lpstr>
      <vt:lpstr>Wingdings</vt:lpstr>
      <vt:lpstr>theme_LIRIS_2014</vt:lpstr>
      <vt:lpstr>Apprentissage non supervisé</vt:lpstr>
      <vt:lpstr>Contexte : Apprentissage non supervisé</vt:lpstr>
      <vt:lpstr>Contexte : Apprentissage non supervisé</vt:lpstr>
      <vt:lpstr>Problématique : Réduction de dimensions</vt:lpstr>
      <vt:lpstr>Réduction de dimensions : Exemple</vt:lpstr>
      <vt:lpstr>Réduction de dimensions : Exemple</vt:lpstr>
      <vt:lpstr>Réduction de dimensions : Exemple</vt:lpstr>
      <vt:lpstr>Réduction de dimensions : Exemple</vt:lpstr>
      <vt:lpstr>Réduction de dimensions : Exemple</vt:lpstr>
      <vt:lpstr>La solution proposée : ACP</vt:lpstr>
      <vt:lpstr>ACP : Cas particulier de deux variables</vt:lpstr>
      <vt:lpstr>ACP : Cas particulier de deux variables</vt:lpstr>
      <vt:lpstr>ACP : Cas particulier de deux variables</vt:lpstr>
      <vt:lpstr>ACP : Cas particulier de deux variables</vt:lpstr>
      <vt:lpstr>ACP : plusieurs variables</vt:lpstr>
      <vt:lpstr>Les principales questions ici</vt:lpstr>
      <vt:lpstr>Problématique : Clustering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Les principales questions ici</vt:lpstr>
    </vt:vector>
  </TitlesOfParts>
  <Company>LIRIS-UCB</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des équipes LIRIS</dc:title>
  <dc:creator>Florence Denis</dc:creator>
  <cp:lastModifiedBy>Haytham EL GHAZEL</cp:lastModifiedBy>
  <cp:revision>1410</cp:revision>
  <cp:lastPrinted>2013-10-21T06:39:05Z</cp:lastPrinted>
  <dcterms:created xsi:type="dcterms:W3CDTF">2009-02-19T09:59:02Z</dcterms:created>
  <dcterms:modified xsi:type="dcterms:W3CDTF">2022-01-31T08:14:42Z</dcterms:modified>
</cp:coreProperties>
</file>